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D0D0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D0D0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D0D0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5425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6025" y="1676400"/>
            <a:ext cx="2819400" cy="28194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667000"/>
            <a:ext cx="4191000" cy="4191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86425" y="0"/>
            <a:ext cx="1600200" cy="16002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6025" y="5867400"/>
            <a:ext cx="990600" cy="9906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895600"/>
            <a:ext cx="2362200" cy="236220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8642350" y="0"/>
                </a:lnTo>
                <a:lnTo>
                  <a:pt x="8642350" y="514350"/>
                </a:lnTo>
                <a:lnTo>
                  <a:pt x="8642350" y="6356350"/>
                </a:lnTo>
                <a:lnTo>
                  <a:pt x="514350" y="6356350"/>
                </a:lnTo>
                <a:lnTo>
                  <a:pt x="514350" y="514350"/>
                </a:lnTo>
                <a:lnTo>
                  <a:pt x="8642350" y="514350"/>
                </a:lnTo>
                <a:lnTo>
                  <a:pt x="8642350" y="0"/>
                </a:lnTo>
                <a:lnTo>
                  <a:pt x="0" y="0"/>
                </a:lnTo>
                <a:lnTo>
                  <a:pt x="0" y="514350"/>
                </a:lnTo>
                <a:lnTo>
                  <a:pt x="0" y="635635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6356350"/>
                </a:lnTo>
                <a:lnTo>
                  <a:pt x="9144000" y="5143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6200" y="0"/>
            <a:ext cx="776287" cy="1166749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7743825" y="0"/>
            <a:ext cx="685800" cy="1095375"/>
          </a:xfrm>
          <a:custGeom>
            <a:avLst/>
            <a:gdLst/>
            <a:ahLst/>
            <a:cxnLst/>
            <a:rect l="l" t="t" r="r" b="b"/>
            <a:pathLst>
              <a:path w="685800" h="1095375">
                <a:moveTo>
                  <a:pt x="685800" y="0"/>
                </a:moveTo>
                <a:lnTo>
                  <a:pt x="0" y="0"/>
                </a:lnTo>
                <a:lnTo>
                  <a:pt x="0" y="1095375"/>
                </a:lnTo>
                <a:lnTo>
                  <a:pt x="685800" y="1095375"/>
                </a:lnTo>
                <a:lnTo>
                  <a:pt x="685800" y="0"/>
                </a:lnTo>
                <a:close/>
              </a:path>
            </a:pathLst>
          </a:custGeom>
          <a:solidFill>
            <a:srgbClr val="ACD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D0D0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15425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96025" y="1676400"/>
            <a:ext cx="2819400" cy="28194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667000"/>
            <a:ext cx="4191000" cy="4191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86425" y="0"/>
            <a:ext cx="1600200" cy="16002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96025" y="5867400"/>
            <a:ext cx="990600" cy="9906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2895600"/>
            <a:ext cx="2362200" cy="236220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6368034" y="1589658"/>
            <a:ext cx="2369820" cy="553720"/>
          </a:xfrm>
          <a:custGeom>
            <a:avLst/>
            <a:gdLst/>
            <a:ahLst/>
            <a:cxnLst/>
            <a:rect l="l" t="t" r="r" b="b"/>
            <a:pathLst>
              <a:path w="2369820" h="553719">
                <a:moveTo>
                  <a:pt x="2324989" y="0"/>
                </a:moveTo>
                <a:lnTo>
                  <a:pt x="2097023" y="75437"/>
                </a:lnTo>
                <a:lnTo>
                  <a:pt x="1867154" y="144525"/>
                </a:lnTo>
                <a:lnTo>
                  <a:pt x="1791208" y="165735"/>
                </a:lnTo>
                <a:lnTo>
                  <a:pt x="1636902" y="207010"/>
                </a:lnTo>
                <a:lnTo>
                  <a:pt x="1484375" y="245363"/>
                </a:lnTo>
                <a:lnTo>
                  <a:pt x="1408557" y="263525"/>
                </a:lnTo>
                <a:lnTo>
                  <a:pt x="1181608" y="314325"/>
                </a:lnTo>
                <a:lnTo>
                  <a:pt x="958468" y="359537"/>
                </a:lnTo>
                <a:lnTo>
                  <a:pt x="812418" y="386841"/>
                </a:lnTo>
                <a:lnTo>
                  <a:pt x="597535" y="424052"/>
                </a:lnTo>
                <a:lnTo>
                  <a:pt x="322834" y="466089"/>
                </a:lnTo>
                <a:lnTo>
                  <a:pt x="125856" y="492760"/>
                </a:lnTo>
                <a:lnTo>
                  <a:pt x="0" y="508126"/>
                </a:lnTo>
                <a:lnTo>
                  <a:pt x="6992" y="519175"/>
                </a:lnTo>
                <a:lnTo>
                  <a:pt x="21074" y="541274"/>
                </a:lnTo>
                <a:lnTo>
                  <a:pt x="28066" y="552323"/>
                </a:lnTo>
                <a:lnTo>
                  <a:pt x="55571" y="553040"/>
                </a:lnTo>
                <a:lnTo>
                  <a:pt x="85715" y="553296"/>
                </a:lnTo>
                <a:lnTo>
                  <a:pt x="118390" y="553104"/>
                </a:lnTo>
                <a:lnTo>
                  <a:pt x="153486" y="552478"/>
                </a:lnTo>
                <a:lnTo>
                  <a:pt x="230506" y="549978"/>
                </a:lnTo>
                <a:lnTo>
                  <a:pt x="361471" y="543314"/>
                </a:lnTo>
                <a:lnTo>
                  <a:pt x="613631" y="525342"/>
                </a:lnTo>
                <a:lnTo>
                  <a:pt x="1014907" y="488627"/>
                </a:lnTo>
                <a:lnTo>
                  <a:pt x="1558574" y="428485"/>
                </a:lnTo>
                <a:lnTo>
                  <a:pt x="1956169" y="377497"/>
                </a:lnTo>
                <a:lnTo>
                  <a:pt x="2203727" y="341684"/>
                </a:lnTo>
                <a:lnTo>
                  <a:pt x="2331142" y="321256"/>
                </a:lnTo>
                <a:lnTo>
                  <a:pt x="2369439" y="314705"/>
                </a:lnTo>
                <a:lnTo>
                  <a:pt x="2362378" y="263014"/>
                </a:lnTo>
                <a:lnTo>
                  <a:pt x="2357062" y="224796"/>
                </a:lnTo>
                <a:lnTo>
                  <a:pt x="2353052" y="196683"/>
                </a:lnTo>
                <a:lnTo>
                  <a:pt x="2349915" y="175308"/>
                </a:lnTo>
                <a:lnTo>
                  <a:pt x="2344512" y="139305"/>
                </a:lnTo>
                <a:lnTo>
                  <a:pt x="2341375" y="117942"/>
                </a:lnTo>
                <a:lnTo>
                  <a:pt x="2337365" y="89848"/>
                </a:lnTo>
                <a:lnTo>
                  <a:pt x="2332049" y="51657"/>
                </a:lnTo>
                <a:lnTo>
                  <a:pt x="2324989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8642350" y="0"/>
                </a:lnTo>
                <a:lnTo>
                  <a:pt x="8642350" y="514350"/>
                </a:lnTo>
                <a:lnTo>
                  <a:pt x="8642350" y="1859775"/>
                </a:lnTo>
                <a:lnTo>
                  <a:pt x="8285861" y="1913382"/>
                </a:lnTo>
                <a:lnTo>
                  <a:pt x="7916799" y="1962785"/>
                </a:lnTo>
                <a:lnTo>
                  <a:pt x="7175373" y="2045208"/>
                </a:lnTo>
                <a:lnTo>
                  <a:pt x="6806184" y="2074799"/>
                </a:lnTo>
                <a:lnTo>
                  <a:pt x="6074664" y="2117725"/>
                </a:lnTo>
                <a:lnTo>
                  <a:pt x="5362829" y="2140712"/>
                </a:lnTo>
                <a:lnTo>
                  <a:pt x="5013579" y="2144014"/>
                </a:lnTo>
                <a:lnTo>
                  <a:pt x="4338066" y="2144014"/>
                </a:lnTo>
                <a:lnTo>
                  <a:pt x="4011803" y="2137410"/>
                </a:lnTo>
                <a:lnTo>
                  <a:pt x="3695446" y="2127504"/>
                </a:lnTo>
                <a:lnTo>
                  <a:pt x="3092450" y="2101215"/>
                </a:lnTo>
                <a:lnTo>
                  <a:pt x="2535428" y="2068195"/>
                </a:lnTo>
                <a:lnTo>
                  <a:pt x="2031238" y="2028698"/>
                </a:lnTo>
                <a:lnTo>
                  <a:pt x="904278" y="1913382"/>
                </a:lnTo>
                <a:lnTo>
                  <a:pt x="514350" y="1861210"/>
                </a:lnTo>
                <a:lnTo>
                  <a:pt x="514350" y="514350"/>
                </a:lnTo>
                <a:lnTo>
                  <a:pt x="8642350" y="514350"/>
                </a:lnTo>
                <a:lnTo>
                  <a:pt x="8642350" y="0"/>
                </a:lnTo>
                <a:lnTo>
                  <a:pt x="0" y="0"/>
                </a:lnTo>
                <a:lnTo>
                  <a:pt x="0" y="514350"/>
                </a:lnTo>
                <a:lnTo>
                  <a:pt x="0" y="635635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6356350"/>
                </a:lnTo>
                <a:lnTo>
                  <a:pt x="9144000" y="5143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696200" y="0"/>
            <a:ext cx="776287" cy="1166749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743825" y="0"/>
            <a:ext cx="685800" cy="1095375"/>
          </a:xfrm>
          <a:custGeom>
            <a:avLst/>
            <a:gdLst/>
            <a:ahLst/>
            <a:cxnLst/>
            <a:rect l="l" t="t" r="r" b="b"/>
            <a:pathLst>
              <a:path w="685800" h="1095375">
                <a:moveTo>
                  <a:pt x="685800" y="0"/>
                </a:moveTo>
                <a:lnTo>
                  <a:pt x="0" y="0"/>
                </a:lnTo>
                <a:lnTo>
                  <a:pt x="0" y="1095375"/>
                </a:lnTo>
                <a:lnTo>
                  <a:pt x="685800" y="1095375"/>
                </a:lnTo>
                <a:lnTo>
                  <a:pt x="685800" y="0"/>
                </a:lnTo>
                <a:close/>
              </a:path>
            </a:pathLst>
          </a:custGeom>
          <a:solidFill>
            <a:srgbClr val="ACD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6150" y="712088"/>
            <a:ext cx="5920105" cy="1469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D0D0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6150" y="2386393"/>
            <a:ext cx="6155055" cy="3421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D0D0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8" Type="http://schemas.openxmlformats.org/officeDocument/2006/relationships/image" Target="../media/image2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6150" y="3983990"/>
            <a:ext cx="518922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800" spc="245" b="0">
                <a:solidFill>
                  <a:srgbClr val="EBEBEB"/>
                </a:solidFill>
                <a:latin typeface="Trebuchet MS"/>
                <a:cs typeface="Trebuchet MS"/>
              </a:rPr>
              <a:t>vermicomposting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4614" y="140478"/>
            <a:ext cx="744703" cy="17099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123" y="458034"/>
            <a:ext cx="8960859" cy="202747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3481" y="2607641"/>
            <a:ext cx="3699102" cy="10992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123" y="2851914"/>
            <a:ext cx="8960859" cy="186869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3123" y="4879384"/>
            <a:ext cx="8960859" cy="167327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7809" y="6687008"/>
            <a:ext cx="1513823" cy="146564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9137876" y="5453427"/>
            <a:ext cx="0" cy="977265"/>
          </a:xfrm>
          <a:custGeom>
            <a:avLst/>
            <a:gdLst/>
            <a:ahLst/>
            <a:cxnLst/>
            <a:rect l="l" t="t" r="r" b="b"/>
            <a:pathLst>
              <a:path w="0" h="977264">
                <a:moveTo>
                  <a:pt x="0" y="977094"/>
                </a:moveTo>
                <a:lnTo>
                  <a:pt x="0" y="0"/>
                </a:lnTo>
              </a:path>
            </a:pathLst>
          </a:custGeom>
          <a:ln w="213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9137876" y="2986265"/>
            <a:ext cx="0" cy="1429385"/>
          </a:xfrm>
          <a:custGeom>
            <a:avLst/>
            <a:gdLst/>
            <a:ahLst/>
            <a:cxnLst/>
            <a:rect l="l" t="t" r="r" b="b"/>
            <a:pathLst>
              <a:path w="0" h="1429385">
                <a:moveTo>
                  <a:pt x="0" y="1429000"/>
                </a:moveTo>
                <a:lnTo>
                  <a:pt x="0" y="0"/>
                </a:lnTo>
              </a:path>
            </a:pathLst>
          </a:custGeom>
          <a:ln w="213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2208" y="6839680"/>
            <a:ext cx="9131935" cy="0"/>
          </a:xfrm>
          <a:custGeom>
            <a:avLst/>
            <a:gdLst/>
            <a:ahLst/>
            <a:cxnLst/>
            <a:rect l="l" t="t" r="r" b="b"/>
            <a:pathLst>
              <a:path w="9131935" h="0">
                <a:moveTo>
                  <a:pt x="0" y="0"/>
                </a:moveTo>
                <a:lnTo>
                  <a:pt x="9131772" y="0"/>
                </a:lnTo>
              </a:path>
            </a:pathLst>
          </a:custGeom>
          <a:ln w="61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25684" y="102842"/>
            <a:ext cx="820419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630">
                <a:solidFill>
                  <a:srgbClr val="4F4D4B"/>
                </a:solidFill>
                <a:latin typeface="Times New Roman"/>
                <a:cs typeface="Times New Roman"/>
              </a:rPr>
              <a:t>5:35P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148019" y="111493"/>
            <a:ext cx="1638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4722" sz="1200" spc="-37">
                <a:solidFill>
                  <a:srgbClr val="626262"/>
                </a:solidFill>
                <a:latin typeface="Microsoft Sans Serif"/>
                <a:cs typeface="Microsoft Sans Serif"/>
              </a:rPr>
              <a:t>�</a:t>
            </a:r>
            <a:r>
              <a:rPr dirty="0" sz="550" spc="-25">
                <a:solidFill>
                  <a:srgbClr val="626262"/>
                </a:solidFill>
                <a:latin typeface="Microsoft Sans Serif"/>
                <a:cs typeface="Microsoft Sans Serif"/>
              </a:rPr>
              <a:t>�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581784" y="150170"/>
            <a:ext cx="34163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85" b="1">
                <a:solidFill>
                  <a:srgbClr val="9C9C9C"/>
                </a:solidFill>
                <a:latin typeface="Arial"/>
                <a:cs typeface="Arial"/>
              </a:rPr>
              <a:t>.n</a:t>
            </a:r>
            <a:r>
              <a:rPr dirty="0" baseline="50505" sz="825" spc="-127">
                <a:solidFill>
                  <a:srgbClr val="7E7E7E"/>
                </a:solidFill>
                <a:latin typeface="Microsoft Sans Serif"/>
                <a:cs typeface="Microsoft Sans Serif"/>
              </a:rPr>
              <a:t>4</a:t>
            </a:r>
            <a:r>
              <a:rPr dirty="0" baseline="50505" sz="825" spc="-127">
                <a:solidFill>
                  <a:srgbClr val="626262"/>
                </a:solidFill>
                <a:latin typeface="Microsoft Sans Serif"/>
                <a:cs typeface="Microsoft Sans Serif"/>
              </a:rPr>
              <a:t>G</a:t>
            </a:r>
            <a:r>
              <a:rPr dirty="0" sz="800" spc="-85" b="1">
                <a:solidFill>
                  <a:srgbClr val="626262"/>
                </a:solidFill>
                <a:latin typeface="Arial"/>
                <a:cs typeface="Arial"/>
              </a:rPr>
              <a:t>..</a:t>
            </a:r>
            <a:r>
              <a:rPr dirty="0" sz="800" spc="229" b="1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dirty="0" sz="1000" spc="-60" b="1">
                <a:solidFill>
                  <a:srgbClr val="626262"/>
                </a:solidFill>
                <a:latin typeface="Times New Roman"/>
                <a:cs typeface="Times New Roman"/>
              </a:rPr>
              <a:t>tl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983391" y="9713"/>
            <a:ext cx="5016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345">
                <a:solidFill>
                  <a:srgbClr val="626262"/>
                </a:solidFill>
                <a:latin typeface="Times New Roman"/>
                <a:cs typeface="Times New Roman"/>
              </a:rPr>
              <a:t>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228105" y="103860"/>
            <a:ext cx="6648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9070" algn="l"/>
                <a:tab pos="523240" algn="l"/>
              </a:tabLst>
            </a:pPr>
            <a:r>
              <a:rPr dirty="0" u="heavy" sz="850" spc="-215">
                <a:solidFill>
                  <a:srgbClr val="626262"/>
                </a:solidFill>
                <a:uFill>
                  <a:solidFill>
                    <a:srgbClr val="62626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850" spc="-265">
                <a:solidFill>
                  <a:srgbClr val="626262"/>
                </a:solidFill>
                <a:latin typeface="Times New Roman"/>
                <a:cs typeface="Times New Roman"/>
              </a:rPr>
              <a:t>{</a:t>
            </a:r>
            <a:r>
              <a:rPr dirty="0" sz="850">
                <a:solidFill>
                  <a:srgbClr val="626262"/>
                </a:solidFill>
                <a:latin typeface="Times New Roman"/>
                <a:cs typeface="Times New Roman"/>
              </a:rPr>
              <a:t>	</a:t>
            </a:r>
            <a:r>
              <a:rPr dirty="0" u="heavy" sz="850" spc="-275">
                <a:solidFill>
                  <a:srgbClr val="626262"/>
                </a:solidFill>
                <a:uFill>
                  <a:solidFill>
                    <a:srgbClr val="626262"/>
                  </a:solidFill>
                </a:uFill>
                <a:latin typeface="Times New Roman"/>
                <a:cs typeface="Times New Roman"/>
              </a:rPr>
              <a:t>78</a:t>
            </a:r>
            <a:r>
              <a:rPr dirty="0" u="heavy" sz="850" spc="295">
                <a:solidFill>
                  <a:srgbClr val="626262"/>
                </a:solidFill>
                <a:uFill>
                  <a:solidFill>
                    <a:srgbClr val="62626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850">
                <a:solidFill>
                  <a:srgbClr val="626262"/>
                </a:solidFill>
                <a:latin typeface="Times New Roman"/>
                <a:cs typeface="Times New Roman"/>
              </a:rPr>
              <a:t>	</a:t>
            </a:r>
            <a:r>
              <a:rPr dirty="0" u="heavy" sz="1100" spc="5" b="1">
                <a:solidFill>
                  <a:srgbClr val="626262"/>
                </a:solidFill>
                <a:uFill>
                  <a:solidFill>
                    <a:srgbClr val="626262"/>
                  </a:solidFill>
                </a:uFill>
                <a:latin typeface="Arial"/>
                <a:cs typeface="Arial"/>
              </a:rPr>
              <a:t>)l</a:t>
            </a:r>
            <a:r>
              <a:rPr dirty="0" sz="1100" spc="5" b="1">
                <a:solidFill>
                  <a:srgbClr val="626262"/>
                </a:solidFill>
                <a:latin typeface="Arial"/>
                <a:cs typeface="Arial"/>
              </a:rPr>
              <a:t>l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15425" cy="6858000"/>
            <a:chOff x="0" y="0"/>
            <a:chExt cx="9115425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15425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6025" y="1676400"/>
              <a:ext cx="2819400" cy="28194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6425" y="0"/>
              <a:ext cx="1600200" cy="16002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6025" y="5867400"/>
              <a:ext cx="990600" cy="9906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895600"/>
              <a:ext cx="2362200" cy="2362200"/>
            </a:xfrm>
            <a:prstGeom prst="rect">
              <a:avLst/>
            </a:prstGeom>
          </p:spPr>
        </p:pic>
      </p:grpSp>
      <p:sp>
        <p:nvSpPr>
          <p:cNvPr id="9" name="object 9" descr=""/>
          <p:cNvSpPr/>
          <p:nvPr/>
        </p:nvSpPr>
        <p:spPr>
          <a:xfrm>
            <a:off x="6368034" y="2580258"/>
            <a:ext cx="2369820" cy="553720"/>
          </a:xfrm>
          <a:custGeom>
            <a:avLst/>
            <a:gdLst/>
            <a:ahLst/>
            <a:cxnLst/>
            <a:rect l="l" t="t" r="r" b="b"/>
            <a:pathLst>
              <a:path w="2369820" h="553719">
                <a:moveTo>
                  <a:pt x="2324989" y="0"/>
                </a:moveTo>
                <a:lnTo>
                  <a:pt x="2097023" y="75437"/>
                </a:lnTo>
                <a:lnTo>
                  <a:pt x="1867154" y="144525"/>
                </a:lnTo>
                <a:lnTo>
                  <a:pt x="1791208" y="165735"/>
                </a:lnTo>
                <a:lnTo>
                  <a:pt x="1636902" y="207010"/>
                </a:lnTo>
                <a:lnTo>
                  <a:pt x="1484375" y="245363"/>
                </a:lnTo>
                <a:lnTo>
                  <a:pt x="1408557" y="263525"/>
                </a:lnTo>
                <a:lnTo>
                  <a:pt x="1181608" y="314325"/>
                </a:lnTo>
                <a:lnTo>
                  <a:pt x="958468" y="359537"/>
                </a:lnTo>
                <a:lnTo>
                  <a:pt x="812418" y="386841"/>
                </a:lnTo>
                <a:lnTo>
                  <a:pt x="597535" y="424052"/>
                </a:lnTo>
                <a:lnTo>
                  <a:pt x="322834" y="466089"/>
                </a:lnTo>
                <a:lnTo>
                  <a:pt x="125856" y="492760"/>
                </a:lnTo>
                <a:lnTo>
                  <a:pt x="0" y="508126"/>
                </a:lnTo>
                <a:lnTo>
                  <a:pt x="6992" y="519175"/>
                </a:lnTo>
                <a:lnTo>
                  <a:pt x="21074" y="541274"/>
                </a:lnTo>
                <a:lnTo>
                  <a:pt x="28066" y="552323"/>
                </a:lnTo>
                <a:lnTo>
                  <a:pt x="55571" y="553040"/>
                </a:lnTo>
                <a:lnTo>
                  <a:pt x="85715" y="553296"/>
                </a:lnTo>
                <a:lnTo>
                  <a:pt x="118390" y="553104"/>
                </a:lnTo>
                <a:lnTo>
                  <a:pt x="153486" y="552478"/>
                </a:lnTo>
                <a:lnTo>
                  <a:pt x="230506" y="549978"/>
                </a:lnTo>
                <a:lnTo>
                  <a:pt x="361471" y="543314"/>
                </a:lnTo>
                <a:lnTo>
                  <a:pt x="613631" y="525342"/>
                </a:lnTo>
                <a:lnTo>
                  <a:pt x="1014907" y="488627"/>
                </a:lnTo>
                <a:lnTo>
                  <a:pt x="1558574" y="428485"/>
                </a:lnTo>
                <a:lnTo>
                  <a:pt x="1956169" y="377497"/>
                </a:lnTo>
                <a:lnTo>
                  <a:pt x="2203727" y="341684"/>
                </a:lnTo>
                <a:lnTo>
                  <a:pt x="2331142" y="321256"/>
                </a:lnTo>
                <a:lnTo>
                  <a:pt x="2369439" y="314705"/>
                </a:lnTo>
                <a:lnTo>
                  <a:pt x="2362378" y="263018"/>
                </a:lnTo>
                <a:lnTo>
                  <a:pt x="2357062" y="224808"/>
                </a:lnTo>
                <a:lnTo>
                  <a:pt x="2353052" y="196707"/>
                </a:lnTo>
                <a:lnTo>
                  <a:pt x="2349915" y="175345"/>
                </a:lnTo>
                <a:lnTo>
                  <a:pt x="2344512" y="139360"/>
                </a:lnTo>
                <a:lnTo>
                  <a:pt x="2341375" y="117998"/>
                </a:lnTo>
                <a:lnTo>
                  <a:pt x="2337365" y="89897"/>
                </a:lnTo>
                <a:lnTo>
                  <a:pt x="2332049" y="51687"/>
                </a:lnTo>
                <a:lnTo>
                  <a:pt x="2324989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object 11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642350" y="0"/>
                  </a:lnTo>
                  <a:lnTo>
                    <a:pt x="8642350" y="514350"/>
                  </a:lnTo>
                  <a:lnTo>
                    <a:pt x="8642350" y="2860090"/>
                  </a:lnTo>
                  <a:lnTo>
                    <a:pt x="8286496" y="2913380"/>
                  </a:lnTo>
                  <a:lnTo>
                    <a:pt x="7918323" y="2962783"/>
                  </a:lnTo>
                  <a:lnTo>
                    <a:pt x="7176135" y="3044444"/>
                  </a:lnTo>
                  <a:lnTo>
                    <a:pt x="6807200" y="3074797"/>
                  </a:lnTo>
                  <a:lnTo>
                    <a:pt x="6075680" y="3117088"/>
                  </a:lnTo>
                  <a:lnTo>
                    <a:pt x="5716524" y="3130423"/>
                  </a:lnTo>
                  <a:lnTo>
                    <a:pt x="5363845" y="3139821"/>
                  </a:lnTo>
                  <a:lnTo>
                    <a:pt x="5013706" y="3143123"/>
                  </a:lnTo>
                  <a:lnTo>
                    <a:pt x="4338701" y="3143123"/>
                  </a:lnTo>
                  <a:lnTo>
                    <a:pt x="4013073" y="3137027"/>
                  </a:lnTo>
                  <a:lnTo>
                    <a:pt x="3695573" y="3127121"/>
                  </a:lnTo>
                  <a:lnTo>
                    <a:pt x="3093339" y="3100578"/>
                  </a:lnTo>
                  <a:lnTo>
                    <a:pt x="2535301" y="3068066"/>
                  </a:lnTo>
                  <a:lnTo>
                    <a:pt x="2031365" y="3028569"/>
                  </a:lnTo>
                  <a:lnTo>
                    <a:pt x="903871" y="2913380"/>
                  </a:lnTo>
                  <a:lnTo>
                    <a:pt x="514350" y="2861322"/>
                  </a:lnTo>
                  <a:lnTo>
                    <a:pt x="514350" y="514350"/>
                  </a:lnTo>
                  <a:lnTo>
                    <a:pt x="8642350" y="514350"/>
                  </a:lnTo>
                  <a:lnTo>
                    <a:pt x="8642350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0" y="635635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6356350"/>
                  </a:lnTo>
                  <a:lnTo>
                    <a:pt x="9144000" y="514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6200" y="0"/>
              <a:ext cx="776287" cy="116674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743825" y="0"/>
              <a:ext cx="685800" cy="1095375"/>
            </a:xfrm>
            <a:custGeom>
              <a:avLst/>
              <a:gdLst/>
              <a:ahLst/>
              <a:cxnLst/>
              <a:rect l="l" t="t" r="r" b="b"/>
              <a:pathLst>
                <a:path w="685800" h="1095375">
                  <a:moveTo>
                    <a:pt x="685800" y="0"/>
                  </a:moveTo>
                  <a:lnTo>
                    <a:pt x="0" y="0"/>
                  </a:lnTo>
                  <a:lnTo>
                    <a:pt x="0" y="1095375"/>
                  </a:lnTo>
                  <a:lnTo>
                    <a:pt x="685800" y="1095375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CD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016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204" b="0">
                <a:solidFill>
                  <a:srgbClr val="EBEBEB"/>
                </a:solidFill>
                <a:latin typeface="Trebuchet MS"/>
                <a:cs typeface="Trebuchet MS"/>
              </a:rPr>
              <a:t>What</a:t>
            </a:r>
            <a:r>
              <a:rPr dirty="0" sz="3600" spc="35" b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3600" spc="-215" b="0">
                <a:solidFill>
                  <a:srgbClr val="EBEBEB"/>
                </a:solidFill>
                <a:latin typeface="Trebuchet MS"/>
                <a:cs typeface="Trebuchet MS"/>
              </a:rPr>
              <a:t>is</a:t>
            </a:r>
            <a:r>
              <a:rPr dirty="0" sz="3600" spc="-75" b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3600" spc="160" b="0">
                <a:solidFill>
                  <a:srgbClr val="EBEBEB"/>
                </a:solidFill>
                <a:latin typeface="Trebuchet MS"/>
                <a:cs typeface="Trebuchet MS"/>
              </a:rPr>
              <a:t>vermicomposting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46150" y="3519804"/>
            <a:ext cx="5997575" cy="2473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20"/>
              </a:spcBef>
              <a:tabLst>
                <a:tab pos="3728085" algn="l"/>
              </a:tabLst>
            </a:pPr>
            <a:r>
              <a:rPr dirty="0" sz="3200" spc="175">
                <a:solidFill>
                  <a:srgbClr val="404040"/>
                </a:solidFill>
                <a:latin typeface="Trebuchet MS"/>
                <a:cs typeface="Trebuchet MS"/>
              </a:rPr>
              <a:t>Vermicomposting</a:t>
            </a:r>
            <a:r>
              <a:rPr dirty="0" sz="320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dirty="0" sz="3200" spc="-155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dirty="0" sz="3200" spc="-1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52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dirty="0" sz="3200" spc="-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70">
                <a:solidFill>
                  <a:srgbClr val="404040"/>
                </a:solidFill>
                <a:latin typeface="Trebuchet MS"/>
                <a:cs typeface="Trebuchet MS"/>
              </a:rPr>
              <a:t>process </a:t>
            </a:r>
            <a:r>
              <a:rPr dirty="0" sz="320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dirty="0" sz="3200" spc="-1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215">
                <a:solidFill>
                  <a:srgbClr val="404040"/>
                </a:solidFill>
                <a:latin typeface="Trebuchet MS"/>
                <a:cs typeface="Trebuchet MS"/>
              </a:rPr>
              <a:t>which</a:t>
            </a:r>
            <a:r>
              <a:rPr dirty="0" sz="3200" spc="-3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05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3200" spc="-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50">
                <a:solidFill>
                  <a:srgbClr val="404040"/>
                </a:solidFill>
                <a:latin typeface="Trebuchet MS"/>
                <a:cs typeface="Trebuchet MS"/>
              </a:rPr>
              <a:t>earthworm converts</a:t>
            </a:r>
            <a:r>
              <a:rPr dirty="0" sz="3200" spc="-2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05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32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70">
                <a:solidFill>
                  <a:srgbClr val="404040"/>
                </a:solidFill>
                <a:latin typeface="Trebuchet MS"/>
                <a:cs typeface="Trebuchet MS"/>
              </a:rPr>
              <a:t>inorganic</a:t>
            </a:r>
            <a:r>
              <a:rPr dirty="0" sz="3200" spc="-1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95">
                <a:solidFill>
                  <a:srgbClr val="404040"/>
                </a:solidFill>
                <a:latin typeface="Trebuchet MS"/>
                <a:cs typeface="Trebuchet MS"/>
              </a:rPr>
              <a:t>waste </a:t>
            </a:r>
            <a:r>
              <a:rPr dirty="0" sz="3200">
                <a:solidFill>
                  <a:srgbClr val="404040"/>
                </a:solidFill>
                <a:latin typeface="Trebuchet MS"/>
                <a:cs typeface="Trebuchet MS"/>
              </a:rPr>
              <a:t>into</a:t>
            </a:r>
            <a:r>
              <a:rPr dirty="0" sz="32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225">
                <a:solidFill>
                  <a:srgbClr val="404040"/>
                </a:solidFill>
                <a:latin typeface="Trebuchet MS"/>
                <a:cs typeface="Trebuchet MS"/>
              </a:rPr>
              <a:t>manure</a:t>
            </a:r>
            <a:r>
              <a:rPr dirty="0" sz="3200" spc="-1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404040"/>
                </a:solidFill>
                <a:latin typeface="Trebuchet MS"/>
                <a:cs typeface="Trebuchet MS"/>
              </a:rPr>
              <a:t>rich</a:t>
            </a:r>
            <a:r>
              <a:rPr dirty="0" sz="3200" spc="-9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dirty="0" sz="3200" spc="-9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55">
                <a:solidFill>
                  <a:srgbClr val="404040"/>
                </a:solidFill>
                <a:latin typeface="Trebuchet MS"/>
                <a:cs typeface="Trebuchet MS"/>
              </a:rPr>
              <a:t>high </a:t>
            </a:r>
            <a:r>
              <a:rPr dirty="0" sz="3200">
                <a:solidFill>
                  <a:srgbClr val="404040"/>
                </a:solidFill>
                <a:latin typeface="Trebuchet MS"/>
                <a:cs typeface="Trebuchet MS"/>
              </a:rPr>
              <a:t>nutritional</a:t>
            </a:r>
            <a:r>
              <a:rPr dirty="0" sz="3200" spc="-1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170">
                <a:solidFill>
                  <a:srgbClr val="404040"/>
                </a:solidFill>
                <a:latin typeface="Trebuchet MS"/>
                <a:cs typeface="Trebuchet MS"/>
              </a:rPr>
              <a:t>content</a:t>
            </a:r>
            <a:r>
              <a:rPr dirty="0" sz="3200" spc="-1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3200" spc="-335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15425" cy="6858000"/>
            <a:chOff x="0" y="0"/>
            <a:chExt cx="9115425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15425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6025" y="1676400"/>
              <a:ext cx="2819400" cy="28194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6425" y="0"/>
              <a:ext cx="1600200" cy="16002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6025" y="5867400"/>
              <a:ext cx="990600" cy="9906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895600"/>
              <a:ext cx="2362200" cy="2362200"/>
            </a:xfrm>
            <a:prstGeom prst="rect">
              <a:avLst/>
            </a:prstGeom>
          </p:spPr>
        </p:pic>
      </p:grpSp>
      <p:sp>
        <p:nvSpPr>
          <p:cNvPr id="9" name="object 9" descr=""/>
          <p:cNvSpPr/>
          <p:nvPr/>
        </p:nvSpPr>
        <p:spPr>
          <a:xfrm>
            <a:off x="6368034" y="2580258"/>
            <a:ext cx="2369820" cy="553720"/>
          </a:xfrm>
          <a:custGeom>
            <a:avLst/>
            <a:gdLst/>
            <a:ahLst/>
            <a:cxnLst/>
            <a:rect l="l" t="t" r="r" b="b"/>
            <a:pathLst>
              <a:path w="2369820" h="553719">
                <a:moveTo>
                  <a:pt x="2324989" y="0"/>
                </a:moveTo>
                <a:lnTo>
                  <a:pt x="2097023" y="75437"/>
                </a:lnTo>
                <a:lnTo>
                  <a:pt x="1867154" y="144525"/>
                </a:lnTo>
                <a:lnTo>
                  <a:pt x="1791208" y="165735"/>
                </a:lnTo>
                <a:lnTo>
                  <a:pt x="1636902" y="207010"/>
                </a:lnTo>
                <a:lnTo>
                  <a:pt x="1484375" y="245363"/>
                </a:lnTo>
                <a:lnTo>
                  <a:pt x="1408557" y="263525"/>
                </a:lnTo>
                <a:lnTo>
                  <a:pt x="1181608" y="314325"/>
                </a:lnTo>
                <a:lnTo>
                  <a:pt x="958468" y="359537"/>
                </a:lnTo>
                <a:lnTo>
                  <a:pt x="812418" y="386841"/>
                </a:lnTo>
                <a:lnTo>
                  <a:pt x="597535" y="424052"/>
                </a:lnTo>
                <a:lnTo>
                  <a:pt x="322834" y="466089"/>
                </a:lnTo>
                <a:lnTo>
                  <a:pt x="125856" y="492760"/>
                </a:lnTo>
                <a:lnTo>
                  <a:pt x="0" y="508126"/>
                </a:lnTo>
                <a:lnTo>
                  <a:pt x="6992" y="519175"/>
                </a:lnTo>
                <a:lnTo>
                  <a:pt x="21074" y="541274"/>
                </a:lnTo>
                <a:lnTo>
                  <a:pt x="28066" y="552323"/>
                </a:lnTo>
                <a:lnTo>
                  <a:pt x="55571" y="553040"/>
                </a:lnTo>
                <a:lnTo>
                  <a:pt x="85715" y="553296"/>
                </a:lnTo>
                <a:lnTo>
                  <a:pt x="118390" y="553104"/>
                </a:lnTo>
                <a:lnTo>
                  <a:pt x="153486" y="552478"/>
                </a:lnTo>
                <a:lnTo>
                  <a:pt x="230506" y="549978"/>
                </a:lnTo>
                <a:lnTo>
                  <a:pt x="361471" y="543314"/>
                </a:lnTo>
                <a:lnTo>
                  <a:pt x="613631" y="525342"/>
                </a:lnTo>
                <a:lnTo>
                  <a:pt x="1014907" y="488627"/>
                </a:lnTo>
                <a:lnTo>
                  <a:pt x="1558574" y="428485"/>
                </a:lnTo>
                <a:lnTo>
                  <a:pt x="1956169" y="377497"/>
                </a:lnTo>
                <a:lnTo>
                  <a:pt x="2203727" y="341684"/>
                </a:lnTo>
                <a:lnTo>
                  <a:pt x="2331142" y="321256"/>
                </a:lnTo>
                <a:lnTo>
                  <a:pt x="2369439" y="314705"/>
                </a:lnTo>
                <a:lnTo>
                  <a:pt x="2362378" y="263018"/>
                </a:lnTo>
                <a:lnTo>
                  <a:pt x="2357062" y="224808"/>
                </a:lnTo>
                <a:lnTo>
                  <a:pt x="2353052" y="196707"/>
                </a:lnTo>
                <a:lnTo>
                  <a:pt x="2349915" y="175345"/>
                </a:lnTo>
                <a:lnTo>
                  <a:pt x="2344512" y="139360"/>
                </a:lnTo>
                <a:lnTo>
                  <a:pt x="2341375" y="117998"/>
                </a:lnTo>
                <a:lnTo>
                  <a:pt x="2337365" y="89897"/>
                </a:lnTo>
                <a:lnTo>
                  <a:pt x="2332049" y="51687"/>
                </a:lnTo>
                <a:lnTo>
                  <a:pt x="2324989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object 11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642350" y="0"/>
                  </a:lnTo>
                  <a:lnTo>
                    <a:pt x="8642350" y="514350"/>
                  </a:lnTo>
                  <a:lnTo>
                    <a:pt x="8642350" y="2860090"/>
                  </a:lnTo>
                  <a:lnTo>
                    <a:pt x="8286496" y="2913380"/>
                  </a:lnTo>
                  <a:lnTo>
                    <a:pt x="7918323" y="2962783"/>
                  </a:lnTo>
                  <a:lnTo>
                    <a:pt x="7176135" y="3044444"/>
                  </a:lnTo>
                  <a:lnTo>
                    <a:pt x="6807200" y="3074797"/>
                  </a:lnTo>
                  <a:lnTo>
                    <a:pt x="6075680" y="3117088"/>
                  </a:lnTo>
                  <a:lnTo>
                    <a:pt x="5716524" y="3130423"/>
                  </a:lnTo>
                  <a:lnTo>
                    <a:pt x="5363845" y="3139821"/>
                  </a:lnTo>
                  <a:lnTo>
                    <a:pt x="5013706" y="3143123"/>
                  </a:lnTo>
                  <a:lnTo>
                    <a:pt x="4338701" y="3143123"/>
                  </a:lnTo>
                  <a:lnTo>
                    <a:pt x="4013073" y="3137027"/>
                  </a:lnTo>
                  <a:lnTo>
                    <a:pt x="3695573" y="3127121"/>
                  </a:lnTo>
                  <a:lnTo>
                    <a:pt x="3093339" y="3100578"/>
                  </a:lnTo>
                  <a:lnTo>
                    <a:pt x="2535301" y="3068066"/>
                  </a:lnTo>
                  <a:lnTo>
                    <a:pt x="2031365" y="3028569"/>
                  </a:lnTo>
                  <a:lnTo>
                    <a:pt x="903871" y="2913380"/>
                  </a:lnTo>
                  <a:lnTo>
                    <a:pt x="514350" y="2861322"/>
                  </a:lnTo>
                  <a:lnTo>
                    <a:pt x="514350" y="514350"/>
                  </a:lnTo>
                  <a:lnTo>
                    <a:pt x="8642350" y="514350"/>
                  </a:lnTo>
                  <a:lnTo>
                    <a:pt x="8642350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0" y="635635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6356350"/>
                  </a:lnTo>
                  <a:lnTo>
                    <a:pt x="9144000" y="514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6200" y="0"/>
              <a:ext cx="776287" cy="116674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743825" y="0"/>
              <a:ext cx="685800" cy="1095375"/>
            </a:xfrm>
            <a:custGeom>
              <a:avLst/>
              <a:gdLst/>
              <a:ahLst/>
              <a:cxnLst/>
              <a:rect l="l" t="t" r="r" b="b"/>
              <a:pathLst>
                <a:path w="685800" h="1095375">
                  <a:moveTo>
                    <a:pt x="685800" y="0"/>
                  </a:moveTo>
                  <a:lnTo>
                    <a:pt x="0" y="0"/>
                  </a:lnTo>
                  <a:lnTo>
                    <a:pt x="0" y="1095375"/>
                  </a:lnTo>
                  <a:lnTo>
                    <a:pt x="685800" y="1095375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CD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341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285" b="0">
                <a:solidFill>
                  <a:srgbClr val="C00000"/>
                </a:solidFill>
                <a:latin typeface="Trebuchet MS"/>
                <a:cs typeface="Trebuchet MS"/>
              </a:rPr>
              <a:t>Vermicomposting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46150" y="3467735"/>
            <a:ext cx="6101080" cy="2499995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700" marR="5080" indent="686435">
              <a:lnSpc>
                <a:spcPct val="81500"/>
              </a:lnSpc>
              <a:spcBef>
                <a:spcPts val="740"/>
              </a:spcBef>
            </a:pPr>
            <a:r>
              <a:rPr dirty="0" sz="2750" spc="-90">
                <a:latin typeface="Trebuchet MS"/>
                <a:cs typeface="Trebuchet MS"/>
              </a:rPr>
              <a:t>It</a:t>
            </a:r>
            <a:r>
              <a:rPr dirty="0" sz="2750" spc="-60">
                <a:latin typeface="Trebuchet MS"/>
                <a:cs typeface="Trebuchet MS"/>
              </a:rPr>
              <a:t> </a:t>
            </a:r>
            <a:r>
              <a:rPr dirty="0" sz="2750" spc="-125">
                <a:latin typeface="Trebuchet MS"/>
                <a:cs typeface="Trebuchet MS"/>
              </a:rPr>
              <a:t>is</a:t>
            </a:r>
            <a:r>
              <a:rPr dirty="0" sz="2750" spc="-45">
                <a:latin typeface="Trebuchet MS"/>
                <a:cs typeface="Trebuchet MS"/>
              </a:rPr>
              <a:t> </a:t>
            </a:r>
            <a:r>
              <a:rPr dirty="0" sz="2750" spc="75">
                <a:latin typeface="Trebuchet MS"/>
                <a:cs typeface="Trebuchet MS"/>
              </a:rPr>
              <a:t>the</a:t>
            </a:r>
            <a:r>
              <a:rPr dirty="0" sz="2750" spc="145">
                <a:latin typeface="Trebuchet MS"/>
                <a:cs typeface="Trebuchet MS"/>
              </a:rPr>
              <a:t> </a:t>
            </a:r>
            <a:r>
              <a:rPr dirty="0" sz="2750">
                <a:latin typeface="Trebuchet MS"/>
                <a:cs typeface="Trebuchet MS"/>
              </a:rPr>
              <a:t>scientific</a:t>
            </a:r>
            <a:r>
              <a:rPr dirty="0" sz="2750" spc="65">
                <a:latin typeface="Trebuchet MS"/>
                <a:cs typeface="Trebuchet MS"/>
              </a:rPr>
              <a:t> </a:t>
            </a:r>
            <a:r>
              <a:rPr dirty="0" sz="2750" spc="195">
                <a:latin typeface="Trebuchet MS"/>
                <a:cs typeface="Trebuchet MS"/>
              </a:rPr>
              <a:t>method</a:t>
            </a:r>
            <a:r>
              <a:rPr dirty="0" sz="2750" spc="360">
                <a:latin typeface="Trebuchet MS"/>
                <a:cs typeface="Trebuchet MS"/>
              </a:rPr>
              <a:t> </a:t>
            </a:r>
            <a:r>
              <a:rPr dirty="0" sz="2750" spc="55">
                <a:latin typeface="Trebuchet MS"/>
                <a:cs typeface="Trebuchet MS"/>
              </a:rPr>
              <a:t>of </a:t>
            </a:r>
            <a:r>
              <a:rPr dirty="0" sz="2750" spc="200">
                <a:latin typeface="Trebuchet MS"/>
                <a:cs typeface="Trebuchet MS"/>
              </a:rPr>
              <a:t>making</a:t>
            </a:r>
            <a:r>
              <a:rPr dirty="0" sz="2750" spc="30">
                <a:latin typeface="Trebuchet MS"/>
                <a:cs typeface="Trebuchet MS"/>
              </a:rPr>
              <a:t> </a:t>
            </a:r>
            <a:r>
              <a:rPr dirty="0" sz="2750" spc="204">
                <a:latin typeface="Trebuchet MS"/>
                <a:cs typeface="Trebuchet MS"/>
              </a:rPr>
              <a:t>compost</a:t>
            </a:r>
            <a:r>
              <a:rPr dirty="0" sz="2750" spc="235">
                <a:latin typeface="Trebuchet MS"/>
                <a:cs typeface="Trebuchet MS"/>
              </a:rPr>
              <a:t> </a:t>
            </a:r>
            <a:r>
              <a:rPr dirty="0" sz="2750">
                <a:latin typeface="Trebuchet MS"/>
                <a:cs typeface="Trebuchet MS"/>
              </a:rPr>
              <a:t>,by</a:t>
            </a:r>
            <a:r>
              <a:rPr dirty="0" sz="2750" spc="130">
                <a:latin typeface="Trebuchet MS"/>
                <a:cs typeface="Trebuchet MS"/>
              </a:rPr>
              <a:t> </a:t>
            </a:r>
            <a:r>
              <a:rPr dirty="0" sz="2750" spc="114">
                <a:latin typeface="Trebuchet MS"/>
                <a:cs typeface="Trebuchet MS"/>
              </a:rPr>
              <a:t>using </a:t>
            </a:r>
            <a:r>
              <a:rPr dirty="0" sz="2750" spc="100">
                <a:latin typeface="Trebuchet MS"/>
                <a:cs typeface="Trebuchet MS"/>
              </a:rPr>
              <a:t>earthworms</a:t>
            </a:r>
            <a:r>
              <a:rPr dirty="0" sz="2750" spc="165">
                <a:latin typeface="Trebuchet MS"/>
                <a:cs typeface="Trebuchet MS"/>
              </a:rPr>
              <a:t> </a:t>
            </a:r>
            <a:r>
              <a:rPr dirty="0" sz="2750">
                <a:latin typeface="Trebuchet MS"/>
                <a:cs typeface="Trebuchet MS"/>
              </a:rPr>
              <a:t>.They</a:t>
            </a:r>
            <a:r>
              <a:rPr dirty="0" sz="2750" spc="45">
                <a:latin typeface="Trebuchet MS"/>
                <a:cs typeface="Trebuchet MS"/>
              </a:rPr>
              <a:t> </a:t>
            </a:r>
            <a:r>
              <a:rPr dirty="0" sz="2750" spc="155">
                <a:latin typeface="Trebuchet MS"/>
                <a:cs typeface="Trebuchet MS"/>
              </a:rPr>
              <a:t>are</a:t>
            </a:r>
            <a:r>
              <a:rPr dirty="0" sz="2750" spc="-40">
                <a:latin typeface="Trebuchet MS"/>
                <a:cs typeface="Trebuchet MS"/>
              </a:rPr>
              <a:t> </a:t>
            </a:r>
            <a:r>
              <a:rPr dirty="0" sz="2750" spc="200">
                <a:latin typeface="Trebuchet MS"/>
                <a:cs typeface="Trebuchet MS"/>
              </a:rPr>
              <a:t>commonly </a:t>
            </a:r>
            <a:r>
              <a:rPr dirty="0" sz="2750" spc="195">
                <a:latin typeface="Trebuchet MS"/>
                <a:cs typeface="Trebuchet MS"/>
              </a:rPr>
              <a:t>found</a:t>
            </a:r>
            <a:r>
              <a:rPr dirty="0" sz="2750" spc="-105">
                <a:latin typeface="Trebuchet MS"/>
                <a:cs typeface="Trebuchet MS"/>
              </a:rPr>
              <a:t> </a:t>
            </a:r>
            <a:r>
              <a:rPr dirty="0" sz="2750" spc="50">
                <a:latin typeface="Trebuchet MS"/>
                <a:cs typeface="Trebuchet MS"/>
              </a:rPr>
              <a:t>living</a:t>
            </a:r>
            <a:r>
              <a:rPr dirty="0" sz="2750" spc="-145">
                <a:latin typeface="Trebuchet MS"/>
                <a:cs typeface="Trebuchet MS"/>
              </a:rPr>
              <a:t> </a:t>
            </a:r>
            <a:r>
              <a:rPr dirty="0" sz="2750">
                <a:latin typeface="Trebuchet MS"/>
                <a:cs typeface="Trebuchet MS"/>
              </a:rPr>
              <a:t>in</a:t>
            </a:r>
            <a:r>
              <a:rPr dirty="0" sz="2750" spc="-50">
                <a:latin typeface="Trebuchet MS"/>
                <a:cs typeface="Trebuchet MS"/>
              </a:rPr>
              <a:t> </a:t>
            </a:r>
            <a:r>
              <a:rPr dirty="0" sz="2750" spc="-80">
                <a:latin typeface="Trebuchet MS"/>
                <a:cs typeface="Trebuchet MS"/>
              </a:rPr>
              <a:t>soil,</a:t>
            </a:r>
            <a:r>
              <a:rPr dirty="0" sz="2750" spc="-105">
                <a:latin typeface="Trebuchet MS"/>
                <a:cs typeface="Trebuchet MS"/>
              </a:rPr>
              <a:t> </a:t>
            </a:r>
            <a:r>
              <a:rPr dirty="0" sz="2750" spc="180">
                <a:latin typeface="Trebuchet MS"/>
                <a:cs typeface="Trebuchet MS"/>
              </a:rPr>
              <a:t>feeding</a:t>
            </a:r>
            <a:r>
              <a:rPr dirty="0" sz="2750">
                <a:latin typeface="Trebuchet MS"/>
                <a:cs typeface="Trebuchet MS"/>
              </a:rPr>
              <a:t> in</a:t>
            </a:r>
            <a:r>
              <a:rPr dirty="0" sz="2750" spc="-50">
                <a:latin typeface="Trebuchet MS"/>
                <a:cs typeface="Trebuchet MS"/>
              </a:rPr>
              <a:t> </a:t>
            </a:r>
            <a:r>
              <a:rPr dirty="0" sz="2750" spc="395">
                <a:latin typeface="Trebuchet MS"/>
                <a:cs typeface="Trebuchet MS"/>
              </a:rPr>
              <a:t>a </a:t>
            </a:r>
            <a:r>
              <a:rPr dirty="0" sz="2750" spc="145">
                <a:latin typeface="Trebuchet MS"/>
                <a:cs typeface="Trebuchet MS"/>
              </a:rPr>
              <a:t>biomass</a:t>
            </a:r>
            <a:r>
              <a:rPr dirty="0" sz="2750" spc="125">
                <a:latin typeface="Trebuchet MS"/>
                <a:cs typeface="Trebuchet MS"/>
              </a:rPr>
              <a:t> </a:t>
            </a:r>
            <a:r>
              <a:rPr dirty="0" sz="2750" spc="330">
                <a:latin typeface="Trebuchet MS"/>
                <a:cs typeface="Trebuchet MS"/>
              </a:rPr>
              <a:t>and</a:t>
            </a:r>
            <a:r>
              <a:rPr dirty="0" sz="2750" spc="-25">
                <a:latin typeface="Trebuchet MS"/>
                <a:cs typeface="Trebuchet MS"/>
              </a:rPr>
              <a:t> </a:t>
            </a:r>
            <a:r>
              <a:rPr dirty="0" sz="2750" spc="105">
                <a:latin typeface="Trebuchet MS"/>
                <a:cs typeface="Trebuchet MS"/>
              </a:rPr>
              <a:t>excreting</a:t>
            </a:r>
            <a:r>
              <a:rPr dirty="0" sz="2750" spc="160">
                <a:latin typeface="Trebuchet MS"/>
                <a:cs typeface="Trebuchet MS"/>
              </a:rPr>
              <a:t> </a:t>
            </a:r>
            <a:r>
              <a:rPr dirty="0" sz="2750" spc="-180">
                <a:latin typeface="Trebuchet MS"/>
                <a:cs typeface="Trebuchet MS"/>
              </a:rPr>
              <a:t>it</a:t>
            </a:r>
            <a:r>
              <a:rPr dirty="0" sz="2750" spc="-120">
                <a:latin typeface="Trebuchet MS"/>
                <a:cs typeface="Trebuchet MS"/>
              </a:rPr>
              <a:t> </a:t>
            </a:r>
            <a:r>
              <a:rPr dirty="0" sz="2750">
                <a:latin typeface="Trebuchet MS"/>
                <a:cs typeface="Trebuchet MS"/>
              </a:rPr>
              <a:t>in</a:t>
            </a:r>
            <a:r>
              <a:rPr dirty="0" sz="2750" spc="-40">
                <a:latin typeface="Trebuchet MS"/>
                <a:cs typeface="Trebuchet MS"/>
              </a:rPr>
              <a:t> </a:t>
            </a:r>
            <a:r>
              <a:rPr dirty="0" sz="2750" spc="395">
                <a:latin typeface="Trebuchet MS"/>
                <a:cs typeface="Trebuchet MS"/>
              </a:rPr>
              <a:t>a </a:t>
            </a:r>
            <a:r>
              <a:rPr dirty="0" sz="2750" spc="95">
                <a:latin typeface="Trebuchet MS"/>
                <a:cs typeface="Trebuchet MS"/>
              </a:rPr>
              <a:t>digestive</a:t>
            </a:r>
            <a:r>
              <a:rPr dirty="0" sz="2750" spc="80">
                <a:latin typeface="Trebuchet MS"/>
                <a:cs typeface="Trebuchet MS"/>
              </a:rPr>
              <a:t> </a:t>
            </a:r>
            <a:r>
              <a:rPr dirty="0" sz="2750" spc="65">
                <a:latin typeface="Trebuchet MS"/>
                <a:cs typeface="Trebuchet MS"/>
              </a:rPr>
              <a:t>form</a:t>
            </a:r>
            <a:r>
              <a:rPr dirty="0" sz="2750" spc="30">
                <a:latin typeface="Trebuchet MS"/>
                <a:cs typeface="Trebuchet MS"/>
              </a:rPr>
              <a:t> </a:t>
            </a:r>
            <a:r>
              <a:rPr dirty="0" sz="2750" spc="50">
                <a:latin typeface="Trebuchet MS"/>
                <a:cs typeface="Trebuchet MS"/>
              </a:rPr>
              <a:t>that</a:t>
            </a:r>
            <a:r>
              <a:rPr dirty="0" sz="2750" spc="125">
                <a:latin typeface="Trebuchet MS"/>
                <a:cs typeface="Trebuchet MS"/>
              </a:rPr>
              <a:t> </a:t>
            </a:r>
            <a:r>
              <a:rPr dirty="0" sz="2750" spc="-125">
                <a:latin typeface="Trebuchet MS"/>
                <a:cs typeface="Trebuchet MS"/>
              </a:rPr>
              <a:t>is</a:t>
            </a:r>
            <a:r>
              <a:rPr dirty="0" sz="2750" spc="-90">
                <a:latin typeface="Trebuchet MS"/>
                <a:cs typeface="Trebuchet MS"/>
              </a:rPr>
              <a:t> </a:t>
            </a:r>
            <a:r>
              <a:rPr dirty="0" sz="2750" spc="140">
                <a:latin typeface="Trebuchet MS"/>
                <a:cs typeface="Trebuchet MS"/>
              </a:rPr>
              <a:t>vermicompost</a:t>
            </a:r>
            <a:endParaRPr sz="2750">
              <a:latin typeface="Trebuchet MS"/>
              <a:cs typeface="Trebuchet MS"/>
            </a:endParaRPr>
          </a:p>
          <a:p>
            <a:pPr marL="12700">
              <a:lnSpc>
                <a:spcPts val="2700"/>
              </a:lnSpc>
            </a:pPr>
            <a:r>
              <a:rPr dirty="0" sz="2750" spc="-245">
                <a:latin typeface="Trebuchet MS"/>
                <a:cs typeface="Trebuchet MS"/>
              </a:rPr>
              <a:t>.</a:t>
            </a:r>
            <a:endParaRPr sz="2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235" b="0">
                <a:solidFill>
                  <a:srgbClr val="EBEBEB"/>
                </a:solidFill>
                <a:latin typeface="Trebuchet MS"/>
                <a:cs typeface="Trebuchet MS"/>
              </a:rPr>
              <a:t>what</a:t>
            </a:r>
            <a:r>
              <a:rPr dirty="0" spc="-250" b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pc="-160" b="0">
                <a:solidFill>
                  <a:srgbClr val="EBEBEB"/>
                </a:solidFill>
                <a:latin typeface="Trebuchet MS"/>
                <a:cs typeface="Trebuchet MS"/>
              </a:rPr>
              <a:t>is</a:t>
            </a:r>
            <a:r>
              <a:rPr dirty="0" spc="-95" b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pc="160" b="0">
                <a:solidFill>
                  <a:srgbClr val="EBEBEB"/>
                </a:solidFill>
                <a:latin typeface="Trebuchet MS"/>
                <a:cs typeface="Trebuchet MS"/>
              </a:rPr>
              <a:t>vermicasts?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8844" rIns="0" bIns="0" rtlCol="0" vert="horz">
            <a:spAutoFit/>
          </a:bodyPr>
          <a:lstStyle/>
          <a:p>
            <a:pPr marL="12700" marR="5080">
              <a:lnSpc>
                <a:spcPct val="80100"/>
              </a:lnSpc>
              <a:spcBef>
                <a:spcPts val="675"/>
              </a:spcBef>
            </a:pPr>
            <a:r>
              <a:rPr dirty="0" sz="2400" spc="-114" b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dirty="0" sz="2400" spc="-10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14" b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dirty="0" sz="2400" spc="-14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70" b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400" spc="-2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45" b="0">
                <a:solidFill>
                  <a:srgbClr val="404040"/>
                </a:solidFill>
                <a:latin typeface="Trebuchet MS"/>
                <a:cs typeface="Trebuchet MS"/>
              </a:rPr>
              <a:t>end</a:t>
            </a:r>
            <a:r>
              <a:rPr dirty="0" sz="24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45" b="0">
                <a:solidFill>
                  <a:srgbClr val="404040"/>
                </a:solidFill>
                <a:latin typeface="Trebuchet MS"/>
                <a:cs typeface="Trebuchet MS"/>
              </a:rPr>
              <a:t>product</a:t>
            </a:r>
            <a:r>
              <a:rPr dirty="0" sz="2400" spc="-10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75" b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4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70" b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400" spc="-2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95" b="0">
                <a:solidFill>
                  <a:srgbClr val="404040"/>
                </a:solidFill>
                <a:latin typeface="Trebuchet MS"/>
                <a:cs typeface="Trebuchet MS"/>
              </a:rPr>
              <a:t>breakdown</a:t>
            </a:r>
            <a:r>
              <a:rPr dirty="0" sz="2400" spc="-229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50" b="0">
                <a:solidFill>
                  <a:srgbClr val="404040"/>
                </a:solidFill>
                <a:latin typeface="Trebuchet MS"/>
                <a:cs typeface="Trebuchet MS"/>
              </a:rPr>
              <a:t>of </a:t>
            </a:r>
            <a:r>
              <a:rPr dirty="0" sz="2400" spc="180" b="0">
                <a:solidFill>
                  <a:srgbClr val="404040"/>
                </a:solidFill>
                <a:latin typeface="Trebuchet MS"/>
                <a:cs typeface="Trebuchet MS"/>
              </a:rPr>
              <a:t>organic</a:t>
            </a:r>
            <a:r>
              <a:rPr dirty="0" sz="2400" spc="-19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matter</a:t>
            </a:r>
            <a:r>
              <a:rPr dirty="0" sz="2400" spc="14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95" b="0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dirty="0" sz="2400" spc="2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00" b="0">
                <a:solidFill>
                  <a:srgbClr val="404040"/>
                </a:solidFill>
                <a:latin typeface="Trebuchet MS"/>
                <a:cs typeface="Trebuchet MS"/>
              </a:rPr>
              <a:t>earthworms</a:t>
            </a:r>
            <a:r>
              <a:rPr dirty="0" sz="2400" spc="-17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 b="0">
                <a:solidFill>
                  <a:srgbClr val="404040"/>
                </a:solidFill>
                <a:latin typeface="Trebuchet MS"/>
                <a:cs typeface="Trebuchet MS"/>
              </a:rPr>
              <a:t>.These </a:t>
            </a:r>
            <a:r>
              <a:rPr dirty="0" sz="2400" spc="105" b="0">
                <a:solidFill>
                  <a:srgbClr val="404040"/>
                </a:solidFill>
                <a:latin typeface="Trebuchet MS"/>
                <a:cs typeface="Trebuchet MS"/>
              </a:rPr>
              <a:t>castings</a:t>
            </a:r>
            <a:r>
              <a:rPr dirty="0" sz="2400" spc="-1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60" b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dirty="0" sz="2400" spc="-16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40" b="0">
                <a:solidFill>
                  <a:srgbClr val="404040"/>
                </a:solidFill>
                <a:latin typeface="Trebuchet MS"/>
                <a:cs typeface="Trebuchet MS"/>
              </a:rPr>
              <a:t>been</a:t>
            </a:r>
            <a:r>
              <a:rPr dirty="0" sz="2400" spc="-6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65" b="0">
                <a:solidFill>
                  <a:srgbClr val="404040"/>
                </a:solidFill>
                <a:latin typeface="Trebuchet MS"/>
                <a:cs typeface="Trebuchet MS"/>
              </a:rPr>
              <a:t>shown</a:t>
            </a:r>
            <a:r>
              <a:rPr dirty="0" sz="2400" spc="-14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dirty="0" sz="2400" spc="6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30" b="0">
                <a:solidFill>
                  <a:srgbClr val="404040"/>
                </a:solidFill>
                <a:latin typeface="Trebuchet MS"/>
                <a:cs typeface="Trebuchet MS"/>
              </a:rPr>
              <a:t>contain </a:t>
            </a:r>
            <a:r>
              <a:rPr dirty="0" sz="2400" spc="200" b="0">
                <a:solidFill>
                  <a:srgbClr val="404040"/>
                </a:solidFill>
                <a:latin typeface="Trebuchet MS"/>
                <a:cs typeface="Trebuchet MS"/>
              </a:rPr>
              <a:t>reduced</a:t>
            </a:r>
            <a:r>
              <a:rPr dirty="0" sz="2400" spc="-11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50" b="0">
                <a:solidFill>
                  <a:srgbClr val="404040"/>
                </a:solidFill>
                <a:latin typeface="Trebuchet MS"/>
                <a:cs typeface="Trebuchet MS"/>
              </a:rPr>
              <a:t>level</a:t>
            </a:r>
            <a:r>
              <a:rPr dirty="0" sz="2400" spc="-14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75" b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400" spc="-4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30" b="0">
                <a:solidFill>
                  <a:srgbClr val="404040"/>
                </a:solidFill>
                <a:latin typeface="Trebuchet MS"/>
                <a:cs typeface="Trebuchet MS"/>
              </a:rPr>
              <a:t>contaminants</a:t>
            </a:r>
            <a:r>
              <a:rPr dirty="0" sz="2400" spc="-14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85" b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2400" spc="-11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325" b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dirty="0" sz="2400" spc="110" b="0">
                <a:solidFill>
                  <a:srgbClr val="404040"/>
                </a:solidFill>
                <a:latin typeface="Trebuchet MS"/>
                <a:cs typeface="Trebuchet MS"/>
              </a:rPr>
              <a:t>higher</a:t>
            </a:r>
            <a:r>
              <a:rPr dirty="0" sz="2400" spc="-19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saturation</a:t>
            </a:r>
            <a:r>
              <a:rPr dirty="0" sz="2400" spc="17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75" b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400" spc="4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 b="0">
                <a:solidFill>
                  <a:srgbClr val="404040"/>
                </a:solidFill>
                <a:latin typeface="Trebuchet MS"/>
                <a:cs typeface="Trebuchet MS"/>
              </a:rPr>
              <a:t>nutrients</a:t>
            </a:r>
            <a:r>
              <a:rPr dirty="0" sz="2400" spc="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20" b="0">
                <a:solidFill>
                  <a:srgbClr val="404040"/>
                </a:solidFill>
                <a:latin typeface="Trebuchet MS"/>
                <a:cs typeface="Trebuchet MS"/>
              </a:rPr>
              <a:t>than</a:t>
            </a:r>
            <a:r>
              <a:rPr dirty="0" sz="2400" spc="-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45" b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dirty="0" sz="2400" spc="180" b="0">
                <a:solidFill>
                  <a:srgbClr val="404040"/>
                </a:solidFill>
                <a:latin typeface="Trebuchet MS"/>
                <a:cs typeface="Trebuchet MS"/>
              </a:rPr>
              <a:t>organic</a:t>
            </a:r>
            <a:r>
              <a:rPr dirty="0" sz="2400" spc="-24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45" b="0">
                <a:solidFill>
                  <a:srgbClr val="404040"/>
                </a:solidFill>
                <a:latin typeface="Trebuchet MS"/>
                <a:cs typeface="Trebuchet MS"/>
              </a:rPr>
              <a:t>materials</a:t>
            </a:r>
            <a:r>
              <a:rPr dirty="0" sz="2400" spc="-6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14" b="0">
                <a:solidFill>
                  <a:srgbClr val="404040"/>
                </a:solidFill>
                <a:latin typeface="Trebuchet MS"/>
                <a:cs typeface="Trebuchet MS"/>
              </a:rPr>
              <a:t>before </a:t>
            </a:r>
            <a:r>
              <a:rPr dirty="0" sz="2400" spc="125" b="0">
                <a:solidFill>
                  <a:srgbClr val="404040"/>
                </a:solidFill>
                <a:latin typeface="Trebuchet MS"/>
                <a:cs typeface="Trebuchet MS"/>
              </a:rPr>
              <a:t>vermicomposting</a:t>
            </a:r>
            <a:r>
              <a:rPr dirty="0" sz="2400" spc="-28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229" b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dirty="0" sz="2400" spc="1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dirty="0" sz="2400" spc="1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45" b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dirty="0" sz="2400" spc="-6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rich</a:t>
            </a:r>
            <a:r>
              <a:rPr dirty="0" sz="2400" spc="-12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dirty="0" sz="24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 b="0">
                <a:solidFill>
                  <a:srgbClr val="404040"/>
                </a:solidFill>
                <a:latin typeface="Trebuchet MS"/>
                <a:cs typeface="Trebuchet MS"/>
              </a:rPr>
              <a:t>nitrates </a:t>
            </a:r>
            <a:r>
              <a:rPr dirty="0" sz="2400" spc="285" b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2400" spc="-11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45" b="0">
                <a:solidFill>
                  <a:srgbClr val="404040"/>
                </a:solidFill>
                <a:latin typeface="Trebuchet MS"/>
                <a:cs typeface="Trebuchet MS"/>
              </a:rPr>
              <a:t>minerals</a:t>
            </a:r>
            <a:r>
              <a:rPr dirty="0" sz="2400" spc="-14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35" b="0">
                <a:solidFill>
                  <a:srgbClr val="404040"/>
                </a:solidFill>
                <a:latin typeface="Trebuchet MS"/>
                <a:cs typeface="Trebuchet MS"/>
              </a:rPr>
              <a:t>such</a:t>
            </a:r>
            <a:r>
              <a:rPr dirty="0" sz="2400" spc="-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65" b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dirty="0" sz="2400" spc="-7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20" b="0">
                <a:solidFill>
                  <a:srgbClr val="404040"/>
                </a:solidFill>
                <a:latin typeface="Trebuchet MS"/>
                <a:cs typeface="Trebuchet MS"/>
              </a:rPr>
              <a:t>phosphorus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1975"/>
              </a:lnSpc>
            </a:pPr>
            <a:r>
              <a:rPr dirty="0" sz="2400" spc="114" b="0">
                <a:solidFill>
                  <a:srgbClr val="404040"/>
                </a:solidFill>
                <a:latin typeface="Trebuchet MS"/>
                <a:cs typeface="Trebuchet MS"/>
              </a:rPr>
              <a:t>,magnesium,calcium</a:t>
            </a:r>
            <a:r>
              <a:rPr dirty="0" sz="2400" spc="-15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85" b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2400" spc="-5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90" b="0">
                <a:solidFill>
                  <a:srgbClr val="404040"/>
                </a:solidFill>
                <a:latin typeface="Trebuchet MS"/>
                <a:cs typeface="Trebuchet MS"/>
              </a:rPr>
              <a:t>potassium</a:t>
            </a:r>
            <a:r>
              <a:rPr dirty="0" sz="2400" spc="9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50" b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330"/>
              </a:lnSpc>
            </a:pPr>
            <a:r>
              <a:rPr dirty="0" sz="2400" b="0">
                <a:solidFill>
                  <a:srgbClr val="404040"/>
                </a:solidFill>
                <a:latin typeface="Trebuchet MS"/>
                <a:cs typeface="Trebuchet MS"/>
              </a:rPr>
              <a:t>These </a:t>
            </a:r>
            <a:r>
              <a:rPr dirty="0" sz="2400" spc="145" b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dirty="0" sz="2400" spc="-7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90" b="0">
                <a:solidFill>
                  <a:srgbClr val="404040"/>
                </a:solidFill>
                <a:latin typeface="Trebuchet MS"/>
                <a:cs typeface="Trebuchet MS"/>
              </a:rPr>
              <a:t>use</a:t>
            </a:r>
            <a:r>
              <a:rPr dirty="0" sz="2400" spc="8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70" b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dirty="0" sz="2400" spc="-4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90" b="0">
                <a:solidFill>
                  <a:srgbClr val="404040"/>
                </a:solidFill>
                <a:latin typeface="Trebuchet MS"/>
                <a:cs typeface="Trebuchet MS"/>
              </a:rPr>
              <a:t>fertilizers</a:t>
            </a:r>
            <a:r>
              <a:rPr dirty="0" sz="2400" spc="-12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85" b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2400" spc="-8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245" b="0">
                <a:solidFill>
                  <a:srgbClr val="404040"/>
                </a:solidFill>
                <a:latin typeface="Trebuchet MS"/>
                <a:cs typeface="Trebuchet MS"/>
              </a:rPr>
              <a:t>enhance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605"/>
              </a:lnSpc>
            </a:pPr>
            <a:r>
              <a:rPr dirty="0" sz="2400" spc="-40" b="0">
                <a:solidFill>
                  <a:srgbClr val="404040"/>
                </a:solidFill>
                <a:latin typeface="Trebuchet MS"/>
                <a:cs typeface="Trebuchet MS"/>
              </a:rPr>
              <a:t>soil</a:t>
            </a:r>
            <a:r>
              <a:rPr dirty="0" sz="2400" spc="-12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 b="0">
                <a:solidFill>
                  <a:srgbClr val="404040"/>
                </a:solidFill>
                <a:latin typeface="Trebuchet MS"/>
                <a:cs typeface="Trebuchet MS"/>
              </a:rPr>
              <a:t>quality.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46150" y="2516187"/>
            <a:ext cx="6071870" cy="1985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55" b="1">
                <a:latin typeface="Tahoma"/>
                <a:cs typeface="Tahoma"/>
              </a:rPr>
              <a:t>BED</a:t>
            </a:r>
            <a:r>
              <a:rPr dirty="0" sz="2000" spc="-125" b="1">
                <a:latin typeface="Tahoma"/>
                <a:cs typeface="Tahoma"/>
              </a:rPr>
              <a:t> </a:t>
            </a:r>
            <a:r>
              <a:rPr dirty="0" sz="2000" spc="-110" b="1">
                <a:latin typeface="Tahoma"/>
                <a:cs typeface="Tahoma"/>
              </a:rPr>
              <a:t>METHOD-</a:t>
            </a:r>
            <a:r>
              <a:rPr dirty="0" sz="2000" spc="-75" b="1">
                <a:latin typeface="Tahoma"/>
                <a:cs typeface="Tahoma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this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 spc="-80">
                <a:latin typeface="Trebuchet MS"/>
                <a:cs typeface="Trebuchet MS"/>
              </a:rPr>
              <a:t>is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 spc="215">
                <a:latin typeface="Trebuchet MS"/>
                <a:cs typeface="Trebuchet MS"/>
              </a:rPr>
              <a:t>an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140">
                <a:latin typeface="Trebuchet MS"/>
                <a:cs typeface="Trebuchet MS"/>
              </a:rPr>
              <a:t>easy</a:t>
            </a:r>
            <a:r>
              <a:rPr dirty="0" sz="2000" spc="-25">
                <a:latin typeface="Trebuchet MS"/>
                <a:cs typeface="Trebuchet MS"/>
              </a:rPr>
              <a:t> </a:t>
            </a:r>
            <a:r>
              <a:rPr dirty="0" sz="2000" spc="185">
                <a:latin typeface="Trebuchet MS"/>
                <a:cs typeface="Trebuchet MS"/>
              </a:rPr>
              <a:t>method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in</a:t>
            </a:r>
            <a:r>
              <a:rPr dirty="0" sz="2000" spc="-254">
                <a:latin typeface="Trebuchet MS"/>
                <a:cs typeface="Trebuchet MS"/>
              </a:rPr>
              <a:t> </a:t>
            </a:r>
            <a:r>
              <a:rPr dirty="0" sz="2000" spc="100">
                <a:latin typeface="Trebuchet MS"/>
                <a:cs typeface="Trebuchet MS"/>
              </a:rPr>
              <a:t>whick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185">
                <a:latin typeface="Trebuchet MS"/>
                <a:cs typeface="Trebuchet MS"/>
              </a:rPr>
              <a:t>beds</a:t>
            </a:r>
            <a:r>
              <a:rPr dirty="0" sz="2000" spc="-190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of</a:t>
            </a:r>
            <a:r>
              <a:rPr dirty="0" sz="2000" spc="-35">
                <a:latin typeface="Trebuchet MS"/>
                <a:cs typeface="Trebuchet MS"/>
              </a:rPr>
              <a:t> </a:t>
            </a:r>
            <a:r>
              <a:rPr dirty="0" sz="2000" spc="145">
                <a:latin typeface="Trebuchet MS"/>
                <a:cs typeface="Trebuchet MS"/>
              </a:rPr>
              <a:t>organic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75">
                <a:latin typeface="Trebuchet MS"/>
                <a:cs typeface="Trebuchet MS"/>
              </a:rPr>
              <a:t>matter</a:t>
            </a:r>
            <a:r>
              <a:rPr dirty="0" sz="2000" spc="-310">
                <a:latin typeface="Trebuchet MS"/>
                <a:cs typeface="Trebuchet MS"/>
              </a:rPr>
              <a:t> </a:t>
            </a:r>
            <a:r>
              <a:rPr dirty="0" sz="2000" spc="105">
                <a:latin typeface="Trebuchet MS"/>
                <a:cs typeface="Trebuchet MS"/>
              </a:rPr>
              <a:t>are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 spc="100">
                <a:latin typeface="Trebuchet MS"/>
                <a:cs typeface="Trebuchet MS"/>
              </a:rPr>
              <a:t>prepared.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80"/>
              </a:spcBef>
            </a:pPr>
            <a:r>
              <a:rPr dirty="0" sz="2000" spc="-320" b="1">
                <a:latin typeface="Tahoma"/>
                <a:cs typeface="Tahoma"/>
              </a:rPr>
              <a:t>PIT</a:t>
            </a:r>
            <a:r>
              <a:rPr dirty="0" sz="2000" spc="-70" b="1">
                <a:latin typeface="Tahoma"/>
                <a:cs typeface="Tahoma"/>
              </a:rPr>
              <a:t> </a:t>
            </a:r>
            <a:r>
              <a:rPr dirty="0" sz="2000" spc="-110" b="1">
                <a:latin typeface="Tahoma"/>
                <a:cs typeface="Tahoma"/>
              </a:rPr>
              <a:t>METHOD-</a:t>
            </a:r>
            <a:r>
              <a:rPr dirty="0" sz="2000" spc="-70" b="1">
                <a:latin typeface="Tahoma"/>
                <a:cs typeface="Tahoma"/>
              </a:rPr>
              <a:t> </a:t>
            </a:r>
            <a:r>
              <a:rPr dirty="0" sz="2000">
                <a:latin typeface="Trebuchet MS"/>
                <a:cs typeface="Trebuchet MS"/>
              </a:rPr>
              <a:t>in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 spc="-30">
                <a:latin typeface="Trebuchet MS"/>
                <a:cs typeface="Trebuchet MS"/>
              </a:rPr>
              <a:t>this</a:t>
            </a:r>
            <a:r>
              <a:rPr dirty="0" sz="2000" spc="-170">
                <a:latin typeface="Trebuchet MS"/>
                <a:cs typeface="Trebuchet MS"/>
              </a:rPr>
              <a:t> </a:t>
            </a:r>
            <a:r>
              <a:rPr dirty="0" sz="2000" spc="160">
                <a:latin typeface="Trebuchet MS"/>
                <a:cs typeface="Trebuchet MS"/>
              </a:rPr>
              <a:t>methods</a:t>
            </a:r>
            <a:r>
              <a:rPr dirty="0" sz="2000" spc="-330">
                <a:latin typeface="Trebuchet MS"/>
                <a:cs typeface="Trebuchet MS"/>
              </a:rPr>
              <a:t> </a:t>
            </a:r>
            <a:r>
              <a:rPr dirty="0" sz="2000" spc="100">
                <a:latin typeface="Trebuchet MS"/>
                <a:cs typeface="Trebuchet MS"/>
              </a:rPr>
              <a:t>,organic</a:t>
            </a:r>
            <a:r>
              <a:rPr dirty="0" sz="2000" spc="-15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matters</a:t>
            </a:r>
            <a:r>
              <a:rPr dirty="0" sz="2000" spc="-250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are </a:t>
            </a:r>
            <a:r>
              <a:rPr dirty="0" sz="2000" spc="130">
                <a:latin typeface="Trebuchet MS"/>
                <a:cs typeface="Trebuchet MS"/>
              </a:rPr>
              <a:t>collected</a:t>
            </a:r>
            <a:r>
              <a:rPr dirty="0" sz="2000" spc="-26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in</a:t>
            </a:r>
            <a:r>
              <a:rPr dirty="0" sz="2000" spc="-90">
                <a:latin typeface="Trebuchet MS"/>
                <a:cs typeface="Trebuchet MS"/>
              </a:rPr>
              <a:t> </a:t>
            </a:r>
            <a:r>
              <a:rPr dirty="0" sz="2000" spc="200">
                <a:latin typeface="Trebuchet MS"/>
                <a:cs typeface="Trebuchet MS"/>
              </a:rPr>
              <a:t>cemented</a:t>
            </a:r>
            <a:r>
              <a:rPr dirty="0" sz="2000" spc="-330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pits.However</a:t>
            </a:r>
            <a:r>
              <a:rPr dirty="0" sz="2000" spc="-30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this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 spc="175">
                <a:latin typeface="Trebuchet MS"/>
                <a:cs typeface="Trebuchet MS"/>
              </a:rPr>
              <a:t>method </a:t>
            </a:r>
            <a:r>
              <a:rPr dirty="0" sz="2000" spc="-80">
                <a:latin typeface="Trebuchet MS"/>
                <a:cs typeface="Trebuchet MS"/>
              </a:rPr>
              <a:t>is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not</a:t>
            </a:r>
            <a:r>
              <a:rPr dirty="0" sz="2000" spc="-80">
                <a:latin typeface="Trebuchet MS"/>
                <a:cs typeface="Trebuchet MS"/>
              </a:rPr>
              <a:t> </a:t>
            </a:r>
            <a:r>
              <a:rPr dirty="0" sz="2000" spc="90">
                <a:latin typeface="Trebuchet MS"/>
                <a:cs typeface="Trebuchet MS"/>
              </a:rPr>
              <a:t>prominent</a:t>
            </a:r>
            <a:r>
              <a:rPr dirty="0" sz="2000" spc="-235">
                <a:latin typeface="Trebuchet MS"/>
                <a:cs typeface="Trebuchet MS"/>
              </a:rPr>
              <a:t> </a:t>
            </a:r>
            <a:r>
              <a:rPr dirty="0" sz="2000" spc="130">
                <a:latin typeface="Trebuchet MS"/>
                <a:cs typeface="Trebuchet MS"/>
              </a:rPr>
              <a:t>as</a:t>
            </a:r>
            <a:r>
              <a:rPr dirty="0" sz="2000" spc="-30">
                <a:latin typeface="Trebuchet MS"/>
                <a:cs typeface="Trebuchet MS"/>
              </a:rPr>
              <a:t> </a:t>
            </a:r>
            <a:r>
              <a:rPr dirty="0" sz="2000" spc="-125">
                <a:latin typeface="Trebuchet MS"/>
                <a:cs typeface="Trebuchet MS"/>
              </a:rPr>
              <a:t>it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Involves</a:t>
            </a:r>
            <a:r>
              <a:rPr dirty="0" sz="2000" spc="-254">
                <a:latin typeface="Trebuchet MS"/>
                <a:cs typeface="Trebuchet MS"/>
              </a:rPr>
              <a:t> </a:t>
            </a:r>
            <a:r>
              <a:rPr dirty="0" sz="2000" spc="110">
                <a:latin typeface="Trebuchet MS"/>
                <a:cs typeface="Trebuchet MS"/>
              </a:rPr>
              <a:t>problems</a:t>
            </a:r>
            <a:r>
              <a:rPr dirty="0" sz="2000" spc="-254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of </a:t>
            </a:r>
            <a:r>
              <a:rPr dirty="0" sz="2000" spc="110">
                <a:latin typeface="Trebuchet MS"/>
                <a:cs typeface="Trebuchet MS"/>
              </a:rPr>
              <a:t>aeration</a:t>
            </a:r>
            <a:r>
              <a:rPr dirty="0" sz="2000" spc="-265">
                <a:latin typeface="Trebuchet MS"/>
                <a:cs typeface="Trebuchet MS"/>
              </a:rPr>
              <a:t> </a:t>
            </a:r>
            <a:r>
              <a:rPr dirty="0" sz="2000" spc="220">
                <a:latin typeface="Trebuchet MS"/>
                <a:cs typeface="Trebuchet MS"/>
              </a:rPr>
              <a:t>and</a:t>
            </a:r>
            <a:r>
              <a:rPr dirty="0" sz="2000" spc="-40">
                <a:latin typeface="Trebuchet MS"/>
                <a:cs typeface="Trebuchet MS"/>
              </a:rPr>
              <a:t> </a:t>
            </a:r>
            <a:r>
              <a:rPr dirty="0" sz="2000" spc="125">
                <a:latin typeface="Trebuchet MS"/>
                <a:cs typeface="Trebuchet MS"/>
              </a:rPr>
              <a:t>water</a:t>
            </a:r>
            <a:r>
              <a:rPr dirty="0" sz="2000" spc="-315">
                <a:latin typeface="Trebuchet MS"/>
                <a:cs typeface="Trebuchet MS"/>
              </a:rPr>
              <a:t> </a:t>
            </a:r>
            <a:r>
              <a:rPr dirty="0" sz="2000" spc="105">
                <a:latin typeface="Trebuchet MS"/>
                <a:cs typeface="Trebuchet MS"/>
              </a:rPr>
              <a:t>logging.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7532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4164" y="128264"/>
            <a:ext cx="1660323" cy="17099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123" y="458034"/>
            <a:ext cx="8850985" cy="201525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4649" y="2595427"/>
            <a:ext cx="3955474" cy="12213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123" y="2851914"/>
            <a:ext cx="8850985" cy="166105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95690" y="4610684"/>
            <a:ext cx="3821183" cy="10992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123" y="4879384"/>
            <a:ext cx="8850985" cy="167327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84559" y="6674794"/>
            <a:ext cx="1489407" cy="158777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5359422" y="6839680"/>
            <a:ext cx="3784600" cy="0"/>
          </a:xfrm>
          <a:custGeom>
            <a:avLst/>
            <a:gdLst/>
            <a:ahLst/>
            <a:cxnLst/>
            <a:rect l="l" t="t" r="r" b="b"/>
            <a:pathLst>
              <a:path w="3784600" h="0">
                <a:moveTo>
                  <a:pt x="0" y="0"/>
                </a:moveTo>
                <a:lnTo>
                  <a:pt x="3784558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2208" y="6839680"/>
            <a:ext cx="3589654" cy="0"/>
          </a:xfrm>
          <a:custGeom>
            <a:avLst/>
            <a:gdLst/>
            <a:ahLst/>
            <a:cxnLst/>
            <a:rect l="l" t="t" r="r" b="b"/>
            <a:pathLst>
              <a:path w="3589654" h="0">
                <a:moveTo>
                  <a:pt x="0" y="0"/>
                </a:moveTo>
                <a:lnTo>
                  <a:pt x="3589226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18053" y="103096"/>
            <a:ext cx="1866900" cy="21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</a:tabLst>
            </a:pPr>
            <a:r>
              <a:rPr dirty="0" sz="1200" spc="525">
                <a:solidFill>
                  <a:srgbClr val="525252"/>
                </a:solidFill>
                <a:latin typeface="Microsoft Sans Serif"/>
                <a:cs typeface="Microsoft Sans Serif"/>
              </a:rPr>
              <a:t>5:35</a:t>
            </a:r>
            <a:r>
              <a:rPr dirty="0" sz="1200" spc="270">
                <a:solidFill>
                  <a:srgbClr val="52525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780">
                <a:solidFill>
                  <a:srgbClr val="525252"/>
                </a:solidFill>
                <a:latin typeface="Microsoft Sans Serif"/>
                <a:cs typeface="Microsoft Sans Serif"/>
              </a:rPr>
              <a:t>PM</a:t>
            </a:r>
            <a:r>
              <a:rPr dirty="0" sz="1200">
                <a:solidFill>
                  <a:srgbClr val="525252"/>
                </a:solidFill>
                <a:latin typeface="Microsoft Sans Serif"/>
                <a:cs typeface="Microsoft Sans Serif"/>
              </a:rPr>
              <a:t>	</a:t>
            </a:r>
            <a:r>
              <a:rPr dirty="0" sz="1250" spc="550">
                <a:solidFill>
                  <a:srgbClr val="696969"/>
                </a:solidFill>
                <a:latin typeface="Microsoft Sans Serif"/>
                <a:cs typeface="Microsoft Sans Serif"/>
              </a:rPr>
              <a:t>_ei�</a:t>
            </a:r>
            <a:endParaRPr sz="1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95">
                <a:solidFill>
                  <a:srgbClr val="EBEBEB"/>
                </a:solidFill>
              </a:rPr>
              <a:t>Process</a:t>
            </a:r>
            <a:r>
              <a:rPr dirty="0" sz="3600" spc="-145">
                <a:solidFill>
                  <a:srgbClr val="EBEBEB"/>
                </a:solidFill>
              </a:rPr>
              <a:t> </a:t>
            </a:r>
            <a:r>
              <a:rPr dirty="0" sz="3600" spc="-25">
                <a:solidFill>
                  <a:srgbClr val="EBEBEB"/>
                </a:solidFill>
              </a:rPr>
              <a:t>of</a:t>
            </a:r>
            <a:endParaRPr sz="3600"/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3600" spc="-70">
                <a:solidFill>
                  <a:srgbClr val="EBEBEB"/>
                </a:solidFill>
              </a:rPr>
              <a:t>vermicomposting</a:t>
            </a:r>
            <a:r>
              <a:rPr dirty="0" sz="3600" spc="-150">
                <a:solidFill>
                  <a:srgbClr val="EBEBEB"/>
                </a:solidFill>
              </a:rPr>
              <a:t> </a:t>
            </a:r>
            <a:r>
              <a:rPr dirty="0" sz="3600" spc="-20">
                <a:solidFill>
                  <a:srgbClr val="EBEBEB"/>
                </a:solidFill>
              </a:rPr>
              <a:t>……..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946150" y="2458974"/>
            <a:ext cx="1447800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50" spc="5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55" b="1">
                <a:solidFill>
                  <a:srgbClr val="0D0D0D"/>
                </a:solidFill>
                <a:latin typeface="Tahoma"/>
                <a:cs typeface="Tahoma"/>
              </a:rPr>
              <a:t>Aim-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776854" y="2564066"/>
            <a:ext cx="1894839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>
                <a:solidFill>
                  <a:srgbClr val="0D0D0D"/>
                </a:solidFill>
                <a:latin typeface="Trebuchet MS"/>
                <a:cs typeface="Trebuchet MS"/>
              </a:rPr>
              <a:t>To</a:t>
            </a:r>
            <a:r>
              <a:rPr dirty="0" sz="2750" spc="-9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160">
                <a:solidFill>
                  <a:srgbClr val="0D0D0D"/>
                </a:solidFill>
                <a:latin typeface="Trebuchet MS"/>
                <a:cs typeface="Trebuchet MS"/>
              </a:rPr>
              <a:t>prepare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46150" y="2974403"/>
            <a:ext cx="6167755" cy="299529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355600" marR="5080">
              <a:lnSpc>
                <a:spcPts val="3000"/>
              </a:lnSpc>
              <a:spcBef>
                <a:spcPts val="475"/>
              </a:spcBef>
            </a:pPr>
            <a:r>
              <a:rPr dirty="0" sz="2750" spc="145">
                <a:solidFill>
                  <a:srgbClr val="0D0D0D"/>
                </a:solidFill>
                <a:latin typeface="Trebuchet MS"/>
                <a:cs typeface="Trebuchet MS"/>
              </a:rPr>
              <a:t>vermicompost</a:t>
            </a:r>
            <a:r>
              <a:rPr dirty="0" sz="2750" spc="28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125">
                <a:solidFill>
                  <a:srgbClr val="0D0D0D"/>
                </a:solidFill>
                <a:latin typeface="Trebuchet MS"/>
                <a:cs typeface="Trebuchet MS"/>
              </a:rPr>
              <a:t>using</a:t>
            </a:r>
            <a:r>
              <a:rPr dirty="0" sz="2750" spc="-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90">
                <a:solidFill>
                  <a:srgbClr val="0D0D0D"/>
                </a:solidFill>
                <a:latin typeface="Trebuchet MS"/>
                <a:cs typeface="Trebuchet MS"/>
              </a:rPr>
              <a:t>earthworms </a:t>
            </a:r>
            <a:r>
              <a:rPr dirty="0" sz="2750" spc="330">
                <a:solidFill>
                  <a:srgbClr val="0D0D0D"/>
                </a:solidFill>
                <a:latin typeface="Trebuchet MS"/>
                <a:cs typeface="Trebuchet MS"/>
              </a:rPr>
              <a:t>and</a:t>
            </a:r>
            <a:r>
              <a:rPr dirty="0" sz="275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60">
                <a:solidFill>
                  <a:srgbClr val="0D0D0D"/>
                </a:solidFill>
                <a:latin typeface="Trebuchet MS"/>
                <a:cs typeface="Trebuchet MS"/>
              </a:rPr>
              <a:t>other</a:t>
            </a:r>
            <a:r>
              <a:rPr dirty="0" sz="2750" spc="1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220">
                <a:solidFill>
                  <a:srgbClr val="0D0D0D"/>
                </a:solidFill>
                <a:latin typeface="Trebuchet MS"/>
                <a:cs typeface="Trebuchet MS"/>
              </a:rPr>
              <a:t>biodegradable</a:t>
            </a:r>
            <a:r>
              <a:rPr dirty="0" sz="2750" spc="2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45">
                <a:solidFill>
                  <a:srgbClr val="0D0D0D"/>
                </a:solidFill>
                <a:latin typeface="Trebuchet MS"/>
                <a:cs typeface="Trebuchet MS"/>
              </a:rPr>
              <a:t>wastes.</a:t>
            </a:r>
            <a:endParaRPr sz="2750">
              <a:latin typeface="Trebuchet MS"/>
              <a:cs typeface="Trebuchet MS"/>
            </a:endParaRPr>
          </a:p>
          <a:p>
            <a:pPr marL="355600" marR="306070" indent="-343535">
              <a:lnSpc>
                <a:spcPct val="92100"/>
              </a:lnSpc>
              <a:spcBef>
                <a:spcPts val="875"/>
              </a:spcBef>
            </a:pPr>
            <a:r>
              <a:rPr dirty="0" sz="2850" spc="-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-45" b="1">
                <a:solidFill>
                  <a:srgbClr val="0D0D0D"/>
                </a:solidFill>
                <a:latin typeface="Tahoma"/>
                <a:cs typeface="Tahoma"/>
              </a:rPr>
              <a:t>Principle</a:t>
            </a:r>
            <a:r>
              <a:rPr dirty="0" sz="3600" spc="-1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3600" spc="-114" b="1">
                <a:solidFill>
                  <a:srgbClr val="0D0D0D"/>
                </a:solidFill>
                <a:latin typeface="Tahoma"/>
                <a:cs typeface="Tahoma"/>
              </a:rPr>
              <a:t>–</a:t>
            </a:r>
            <a:r>
              <a:rPr dirty="0" sz="2750" spc="-114">
                <a:solidFill>
                  <a:srgbClr val="0D0D0D"/>
                </a:solidFill>
                <a:latin typeface="Trebuchet MS"/>
                <a:cs typeface="Trebuchet MS"/>
              </a:rPr>
              <a:t>Theis</a:t>
            </a:r>
            <a:r>
              <a:rPr dirty="0" sz="275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140">
                <a:solidFill>
                  <a:srgbClr val="0D0D0D"/>
                </a:solidFill>
                <a:latin typeface="Trebuchet MS"/>
                <a:cs typeface="Trebuchet MS"/>
              </a:rPr>
              <a:t>process</a:t>
            </a:r>
            <a:r>
              <a:rPr dirty="0" sz="2750" spc="1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-25">
                <a:solidFill>
                  <a:srgbClr val="0D0D0D"/>
                </a:solidFill>
                <a:latin typeface="Trebuchet MS"/>
                <a:cs typeface="Trebuchet MS"/>
              </a:rPr>
              <a:t>is </a:t>
            </a:r>
            <a:r>
              <a:rPr dirty="0" sz="2750" spc="100">
                <a:solidFill>
                  <a:srgbClr val="0D0D0D"/>
                </a:solidFill>
                <a:latin typeface="Trebuchet MS"/>
                <a:cs typeface="Trebuchet MS"/>
              </a:rPr>
              <a:t>mainly</a:t>
            </a:r>
            <a:r>
              <a:rPr dirty="0" sz="275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105">
                <a:solidFill>
                  <a:srgbClr val="0D0D0D"/>
                </a:solidFill>
                <a:latin typeface="Trebuchet MS"/>
                <a:cs typeface="Trebuchet MS"/>
              </a:rPr>
              <a:t>required</a:t>
            </a:r>
            <a:r>
              <a:rPr dirty="0" sz="275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>
                <a:solidFill>
                  <a:srgbClr val="0D0D0D"/>
                </a:solidFill>
                <a:latin typeface="Trebuchet MS"/>
                <a:cs typeface="Trebuchet MS"/>
              </a:rPr>
              <a:t>to</a:t>
            </a:r>
            <a:r>
              <a:rPr dirty="0" sz="2750" spc="1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375">
                <a:solidFill>
                  <a:srgbClr val="0D0D0D"/>
                </a:solidFill>
                <a:latin typeface="Trebuchet MS"/>
                <a:cs typeface="Trebuchet MS"/>
              </a:rPr>
              <a:t>add</a:t>
            </a:r>
            <a:r>
              <a:rPr dirty="0" sz="2750" spc="-10">
                <a:solidFill>
                  <a:srgbClr val="0D0D0D"/>
                </a:solidFill>
                <a:latin typeface="Trebuchet MS"/>
                <a:cs typeface="Trebuchet MS"/>
              </a:rPr>
              <a:t> nutrients </a:t>
            </a:r>
            <a:r>
              <a:rPr dirty="0" sz="2750">
                <a:solidFill>
                  <a:srgbClr val="0D0D0D"/>
                </a:solidFill>
                <a:latin typeface="Trebuchet MS"/>
                <a:cs typeface="Trebuchet MS"/>
              </a:rPr>
              <a:t>to</a:t>
            </a:r>
            <a:r>
              <a:rPr dirty="0" sz="275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75">
                <a:solidFill>
                  <a:srgbClr val="0D0D0D"/>
                </a:solidFill>
                <a:latin typeface="Trebuchet MS"/>
                <a:cs typeface="Trebuchet MS"/>
              </a:rPr>
              <a:t>the</a:t>
            </a:r>
            <a:r>
              <a:rPr dirty="0" sz="2750" spc="1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-20">
                <a:solidFill>
                  <a:srgbClr val="0D0D0D"/>
                </a:solidFill>
                <a:latin typeface="Trebuchet MS"/>
                <a:cs typeface="Trebuchet MS"/>
              </a:rPr>
              <a:t>soil</a:t>
            </a:r>
            <a:r>
              <a:rPr dirty="0" sz="2750" spc="-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-25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r>
              <a:rPr dirty="0" sz="27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225">
                <a:solidFill>
                  <a:srgbClr val="0D0D0D"/>
                </a:solidFill>
                <a:latin typeface="Trebuchet MS"/>
                <a:cs typeface="Trebuchet MS"/>
              </a:rPr>
              <a:t>Compost</a:t>
            </a:r>
            <a:r>
              <a:rPr dirty="0" sz="2750" spc="18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-125">
                <a:solidFill>
                  <a:srgbClr val="0D0D0D"/>
                </a:solidFill>
                <a:latin typeface="Trebuchet MS"/>
                <a:cs typeface="Trebuchet MS"/>
              </a:rPr>
              <a:t>is</a:t>
            </a:r>
            <a:r>
              <a:rPr dirty="0" sz="2750" spc="-10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445">
                <a:solidFill>
                  <a:srgbClr val="0D0D0D"/>
                </a:solidFill>
                <a:latin typeface="Trebuchet MS"/>
                <a:cs typeface="Trebuchet MS"/>
              </a:rPr>
              <a:t>a</a:t>
            </a:r>
            <a:r>
              <a:rPr dirty="0" sz="275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55">
                <a:solidFill>
                  <a:srgbClr val="0D0D0D"/>
                </a:solidFill>
                <a:latin typeface="Trebuchet MS"/>
                <a:cs typeface="Trebuchet MS"/>
              </a:rPr>
              <a:t>natural </a:t>
            </a:r>
            <a:r>
              <a:rPr dirty="0" sz="2750" spc="-100">
                <a:solidFill>
                  <a:srgbClr val="0D0D0D"/>
                </a:solidFill>
                <a:latin typeface="Trebuchet MS"/>
                <a:cs typeface="Trebuchet MS"/>
              </a:rPr>
              <a:t>fertilizer</a:t>
            </a:r>
            <a:r>
              <a:rPr dirty="0" sz="275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50">
                <a:solidFill>
                  <a:srgbClr val="0D0D0D"/>
                </a:solidFill>
                <a:latin typeface="Trebuchet MS"/>
                <a:cs typeface="Trebuchet MS"/>
              </a:rPr>
              <a:t>that</a:t>
            </a:r>
            <a:r>
              <a:rPr dirty="0" sz="2750" spc="1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95">
                <a:solidFill>
                  <a:srgbClr val="0D0D0D"/>
                </a:solidFill>
                <a:latin typeface="Trebuchet MS"/>
                <a:cs typeface="Trebuchet MS"/>
              </a:rPr>
              <a:t>allows</a:t>
            </a:r>
            <a:r>
              <a:rPr dirty="0" sz="2750" spc="-10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300">
                <a:solidFill>
                  <a:srgbClr val="0D0D0D"/>
                </a:solidFill>
                <a:latin typeface="Trebuchet MS"/>
                <a:cs typeface="Trebuchet MS"/>
              </a:rPr>
              <a:t>an</a:t>
            </a:r>
            <a:r>
              <a:rPr dirty="0" sz="275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185">
                <a:solidFill>
                  <a:srgbClr val="0D0D0D"/>
                </a:solidFill>
                <a:latin typeface="Trebuchet MS"/>
                <a:cs typeface="Trebuchet MS"/>
              </a:rPr>
              <a:t>easy</a:t>
            </a:r>
            <a:r>
              <a:rPr dirty="0" sz="2750" spc="9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30">
                <a:solidFill>
                  <a:srgbClr val="0D0D0D"/>
                </a:solidFill>
                <a:latin typeface="Trebuchet MS"/>
                <a:cs typeface="Trebuchet MS"/>
              </a:rPr>
              <a:t>flow </a:t>
            </a:r>
            <a:r>
              <a:rPr dirty="0" sz="2750" spc="8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750" spc="-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105">
                <a:solidFill>
                  <a:srgbClr val="0D0D0D"/>
                </a:solidFill>
                <a:latin typeface="Trebuchet MS"/>
                <a:cs typeface="Trebuchet MS"/>
              </a:rPr>
              <a:t>water</a:t>
            </a:r>
            <a:r>
              <a:rPr dirty="0" sz="2750" spc="8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>
                <a:solidFill>
                  <a:srgbClr val="0D0D0D"/>
                </a:solidFill>
                <a:latin typeface="Trebuchet MS"/>
                <a:cs typeface="Trebuchet MS"/>
              </a:rPr>
              <a:t>to</a:t>
            </a:r>
            <a:r>
              <a:rPr dirty="0" sz="2750" spc="16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80">
                <a:solidFill>
                  <a:srgbClr val="0D0D0D"/>
                </a:solidFill>
                <a:latin typeface="Trebuchet MS"/>
                <a:cs typeface="Trebuchet MS"/>
              </a:rPr>
              <a:t>the </a:t>
            </a:r>
            <a:r>
              <a:rPr dirty="0" sz="2750" spc="200">
                <a:solidFill>
                  <a:srgbClr val="0D0D0D"/>
                </a:solidFill>
                <a:latin typeface="Trebuchet MS"/>
                <a:cs typeface="Trebuchet MS"/>
              </a:rPr>
              <a:t>growing</a:t>
            </a:r>
            <a:r>
              <a:rPr dirty="0" sz="2750" spc="-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70">
                <a:solidFill>
                  <a:srgbClr val="0D0D0D"/>
                </a:solidFill>
                <a:latin typeface="Trebuchet MS"/>
                <a:cs typeface="Trebuchet MS"/>
              </a:rPr>
              <a:t>plants</a:t>
            </a:r>
            <a:r>
              <a:rPr dirty="0" sz="2750" spc="1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750" spc="-5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endParaRPr sz="2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675" y="2533586"/>
              <a:ext cx="452437" cy="43338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3475" y="2438336"/>
              <a:ext cx="709612" cy="58578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2575" y="2438336"/>
              <a:ext cx="2052701" cy="58578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675" y="2962211"/>
              <a:ext cx="452437" cy="43338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3475" y="2866961"/>
              <a:ext cx="2843276" cy="58578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675" y="3400361"/>
              <a:ext cx="452437" cy="43338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3475" y="3305111"/>
              <a:ext cx="2662301" cy="58578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675" y="3828986"/>
              <a:ext cx="452437" cy="43338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3475" y="3733736"/>
              <a:ext cx="2367026" cy="58578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675" y="4257611"/>
              <a:ext cx="452437" cy="43338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3475" y="4162361"/>
              <a:ext cx="2871851" cy="585787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46150" y="773049"/>
            <a:ext cx="2664460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40" b="0">
                <a:solidFill>
                  <a:srgbClr val="EBEBEB"/>
                </a:solidFill>
                <a:latin typeface="Trebuchet MS"/>
                <a:cs typeface="Trebuchet MS"/>
              </a:rPr>
              <a:t>NUTRIENTS</a:t>
            </a:r>
            <a:r>
              <a:rPr dirty="0" spc="-175" b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pc="220" b="0">
                <a:solidFill>
                  <a:srgbClr val="EBEBEB"/>
                </a:solidFill>
                <a:latin typeface="Trebuchet MS"/>
                <a:cs typeface="Trebuchet MS"/>
              </a:rPr>
              <a:t>OF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946150" y="1259586"/>
            <a:ext cx="524827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254">
                <a:solidFill>
                  <a:srgbClr val="EBEBEB"/>
                </a:solidFill>
                <a:latin typeface="Trebuchet MS"/>
                <a:cs typeface="Trebuchet MS"/>
              </a:rPr>
              <a:t>VERMICOMPOSTS</a:t>
            </a:r>
            <a:r>
              <a:rPr dirty="0" sz="3200" spc="-17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3200" spc="265">
                <a:solidFill>
                  <a:srgbClr val="EBEBEB"/>
                </a:solidFill>
                <a:latin typeface="Trebuchet MS"/>
                <a:cs typeface="Trebuchet MS"/>
              </a:rPr>
              <a:t>ARE…….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46150" y="2395918"/>
            <a:ext cx="2861945" cy="2181225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1.6</a:t>
            </a:r>
            <a:r>
              <a:rPr dirty="0" sz="2000" spc="-10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360">
                <a:solidFill>
                  <a:srgbClr val="0D0D0D"/>
                </a:solidFill>
                <a:latin typeface="Trebuchet MS"/>
                <a:cs typeface="Trebuchet MS"/>
              </a:rPr>
              <a:t>%</a:t>
            </a:r>
            <a:r>
              <a:rPr dirty="0" sz="2000" spc="-10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000" spc="-1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45">
                <a:solidFill>
                  <a:srgbClr val="0D0D0D"/>
                </a:solidFill>
                <a:latin typeface="Trebuchet MS"/>
                <a:cs typeface="Trebuchet MS"/>
              </a:rPr>
              <a:t>nitrogen.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65">
                <a:solidFill>
                  <a:srgbClr val="0D0D0D"/>
                </a:solidFill>
                <a:latin typeface="Trebuchet MS"/>
                <a:cs typeface="Trebuchet MS"/>
              </a:rPr>
              <a:t>0.7%</a:t>
            </a:r>
            <a:r>
              <a:rPr dirty="0" sz="2000" spc="-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000" spc="-9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100">
                <a:solidFill>
                  <a:srgbClr val="0D0D0D"/>
                </a:solidFill>
                <a:latin typeface="Trebuchet MS"/>
                <a:cs typeface="Trebuchet MS"/>
              </a:rPr>
              <a:t>phosphorus</a:t>
            </a:r>
            <a:r>
              <a:rPr dirty="0" sz="20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65">
                <a:solidFill>
                  <a:srgbClr val="0D0D0D"/>
                </a:solidFill>
                <a:latin typeface="Trebuchet MS"/>
                <a:cs typeface="Trebuchet MS"/>
              </a:rPr>
              <a:t>0.8%</a:t>
            </a:r>
            <a:r>
              <a:rPr dirty="0" sz="2000" spc="-6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000" spc="-10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0D0D0D"/>
                </a:solidFill>
                <a:latin typeface="Trebuchet MS"/>
                <a:cs typeface="Trebuchet MS"/>
              </a:rPr>
              <a:t>potassium</a:t>
            </a:r>
            <a:r>
              <a:rPr dirty="0" sz="2000" spc="-17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65">
                <a:solidFill>
                  <a:srgbClr val="0D0D0D"/>
                </a:solidFill>
                <a:latin typeface="Trebuchet MS"/>
                <a:cs typeface="Trebuchet MS"/>
              </a:rPr>
              <a:t>0.5%</a:t>
            </a:r>
            <a:r>
              <a:rPr dirty="0" sz="2000" spc="-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000" spc="-10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0D0D0D"/>
                </a:solidFill>
                <a:latin typeface="Trebuchet MS"/>
                <a:cs typeface="Trebuchet MS"/>
              </a:rPr>
              <a:t>calcium.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65">
                <a:solidFill>
                  <a:srgbClr val="0D0D0D"/>
                </a:solidFill>
                <a:latin typeface="Trebuchet MS"/>
                <a:cs typeface="Trebuchet MS"/>
              </a:rPr>
              <a:t>0.2%</a:t>
            </a:r>
            <a:r>
              <a:rPr dirty="0" sz="2000" spc="-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000" spc="-10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0D0D0D"/>
                </a:solidFill>
                <a:latin typeface="Trebuchet MS"/>
                <a:cs typeface="Trebuchet MS"/>
              </a:rPr>
              <a:t>magnesium.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65"/>
              <a:t>MATERIALS</a:t>
            </a:r>
            <a:r>
              <a:rPr dirty="0" spc="-200"/>
              <a:t> </a:t>
            </a:r>
            <a:r>
              <a:rPr dirty="0" spc="-225"/>
              <a:t>REQUIRED…..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46150" y="2402394"/>
            <a:ext cx="5534660" cy="31248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Water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195">
                <a:solidFill>
                  <a:srgbClr val="404040"/>
                </a:solidFill>
                <a:latin typeface="Trebuchet MS"/>
                <a:cs typeface="Trebuchet MS"/>
              </a:rPr>
              <a:t>Cow</a:t>
            </a:r>
            <a:r>
              <a:rPr dirty="0" sz="150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30">
                <a:solidFill>
                  <a:srgbClr val="404040"/>
                </a:solidFill>
                <a:latin typeface="Trebuchet MS"/>
                <a:cs typeface="Trebuchet MS"/>
              </a:rPr>
              <a:t>dung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Thatch</a:t>
            </a:r>
            <a:r>
              <a:rPr dirty="0" sz="1500" spc="2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20">
                <a:solidFill>
                  <a:srgbClr val="404040"/>
                </a:solidFill>
                <a:latin typeface="Trebuchet MS"/>
                <a:cs typeface="Trebuchet MS"/>
              </a:rPr>
              <a:t>roof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Soil</a:t>
            </a:r>
            <a:r>
              <a:rPr dirty="0" sz="150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dirty="0" sz="1500" spc="-1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05">
                <a:solidFill>
                  <a:srgbClr val="404040"/>
                </a:solidFill>
                <a:latin typeface="Trebuchet MS"/>
                <a:cs typeface="Trebuchet MS"/>
              </a:rPr>
              <a:t>sand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105">
                <a:solidFill>
                  <a:srgbClr val="404040"/>
                </a:solidFill>
                <a:latin typeface="Trebuchet MS"/>
                <a:cs typeface="Trebuchet MS"/>
              </a:rPr>
              <a:t>Gunny</a:t>
            </a:r>
            <a:r>
              <a:rPr dirty="0" sz="150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45">
                <a:solidFill>
                  <a:srgbClr val="404040"/>
                </a:solidFill>
                <a:latin typeface="Trebuchet MS"/>
                <a:cs typeface="Trebuchet MS"/>
              </a:rPr>
              <a:t>bags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40">
                <a:solidFill>
                  <a:srgbClr val="404040"/>
                </a:solidFill>
                <a:latin typeface="Trebuchet MS"/>
                <a:cs typeface="Trebuchet MS"/>
              </a:rPr>
              <a:t>Earthworms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114">
                <a:solidFill>
                  <a:srgbClr val="404040"/>
                </a:solidFill>
                <a:latin typeface="Trebuchet MS"/>
                <a:cs typeface="Trebuchet MS"/>
              </a:rPr>
              <a:t>Weed</a:t>
            </a:r>
            <a:r>
              <a:rPr dirty="0" sz="1500" spc="1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70">
                <a:solidFill>
                  <a:srgbClr val="404040"/>
                </a:solidFill>
                <a:latin typeface="Trebuchet MS"/>
                <a:cs typeface="Trebuchet MS"/>
              </a:rPr>
              <a:t>biomass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22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dirty="0" sz="15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large</a:t>
            </a:r>
            <a:r>
              <a:rPr dirty="0" sz="1500" spc="-7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25">
                <a:solidFill>
                  <a:srgbClr val="404040"/>
                </a:solidFill>
                <a:latin typeface="Trebuchet MS"/>
                <a:cs typeface="Trebuchet MS"/>
              </a:rPr>
              <a:t>bin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Dry</a:t>
            </a:r>
            <a:r>
              <a:rPr dirty="0" sz="15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14">
                <a:solidFill>
                  <a:srgbClr val="404040"/>
                </a:solidFill>
                <a:latin typeface="Trebuchet MS"/>
                <a:cs typeface="Trebuchet MS"/>
              </a:rPr>
              <a:t>leaves</a:t>
            </a:r>
            <a:r>
              <a:rPr dirty="0" sz="1500" spc="-8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90">
                <a:solidFill>
                  <a:srgbClr val="404040"/>
                </a:solidFill>
                <a:latin typeface="Trebuchet MS"/>
                <a:cs typeface="Trebuchet MS"/>
              </a:rPr>
              <a:t>collected</a:t>
            </a:r>
            <a:r>
              <a:rPr dirty="0" sz="1500" spc="-8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dirty="0" sz="1500" spc="-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85">
                <a:solidFill>
                  <a:srgbClr val="404040"/>
                </a:solidFill>
                <a:latin typeface="Trebuchet MS"/>
                <a:cs typeface="Trebuchet MS"/>
              </a:rPr>
              <a:t>paddy</a:t>
            </a:r>
            <a:r>
              <a:rPr dirty="0" sz="1500" spc="-8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fields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55600" algn="l"/>
              </a:tabLst>
            </a:pPr>
            <a:r>
              <a:rPr dirty="0" sz="1200" spc="4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20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1500" spc="105">
                <a:solidFill>
                  <a:srgbClr val="404040"/>
                </a:solidFill>
                <a:latin typeface="Trebuchet MS"/>
                <a:cs typeface="Trebuchet MS"/>
              </a:rPr>
              <a:t>Biodegradable</a:t>
            </a:r>
            <a:r>
              <a:rPr dirty="0" sz="15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5">
                <a:solidFill>
                  <a:srgbClr val="404040"/>
                </a:solidFill>
                <a:latin typeface="Trebuchet MS"/>
                <a:cs typeface="Trebuchet MS"/>
              </a:rPr>
              <a:t>wastes</a:t>
            </a:r>
            <a:r>
              <a:rPr dirty="0" sz="1500" spc="-114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95">
                <a:solidFill>
                  <a:srgbClr val="404040"/>
                </a:solidFill>
                <a:latin typeface="Trebuchet MS"/>
                <a:cs typeface="Trebuchet MS"/>
              </a:rPr>
              <a:t>collected</a:t>
            </a:r>
            <a:r>
              <a:rPr dirty="0" sz="1500" spc="-114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dirty="0" sz="1500" spc="-1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field</a:t>
            </a:r>
            <a:r>
              <a:rPr dirty="0" sz="15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7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15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kitchens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60"/>
              <a:t>PROCEDURE…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46150" y="2516187"/>
            <a:ext cx="6151245" cy="34632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299720" indent="142875">
              <a:lnSpc>
                <a:spcPct val="100000"/>
              </a:lnSpc>
              <a:spcBef>
                <a:spcPts val="125"/>
              </a:spcBef>
            </a:pPr>
            <a:r>
              <a:rPr dirty="0" sz="2000" spc="-180" b="1">
                <a:solidFill>
                  <a:srgbClr val="0D0D0D"/>
                </a:solidFill>
                <a:latin typeface="Tahoma"/>
                <a:cs typeface="Tahoma"/>
              </a:rPr>
              <a:t>To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prepare</a:t>
            </a:r>
            <a:r>
              <a:rPr dirty="0" sz="2000" spc="-1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composts</a:t>
            </a:r>
            <a:r>
              <a:rPr dirty="0" sz="2000" spc="-114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,either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130" b="1">
                <a:solidFill>
                  <a:srgbClr val="0D0D0D"/>
                </a:solidFill>
                <a:latin typeface="Tahoma"/>
                <a:cs typeface="Tahoma"/>
              </a:rPr>
              <a:t>a</a:t>
            </a:r>
            <a:r>
              <a:rPr dirty="0" sz="20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plastic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or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D0D0D"/>
                </a:solidFill>
                <a:latin typeface="Tahoma"/>
                <a:cs typeface="Tahoma"/>
              </a:rPr>
              <a:t>a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concrete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tank </a:t>
            </a:r>
            <a:r>
              <a:rPr dirty="0" sz="2000" spc="95" b="1">
                <a:solidFill>
                  <a:srgbClr val="0D0D0D"/>
                </a:solidFill>
                <a:latin typeface="Tahoma"/>
                <a:cs typeface="Tahoma"/>
              </a:rPr>
              <a:t>can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90" b="1">
                <a:solidFill>
                  <a:srgbClr val="0D0D0D"/>
                </a:solidFill>
                <a:latin typeface="Tahoma"/>
                <a:cs typeface="Tahoma"/>
              </a:rPr>
              <a:t>be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used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10" b="1">
                <a:solidFill>
                  <a:srgbClr val="0D0D0D"/>
                </a:solidFill>
                <a:latin typeface="Tahoma"/>
                <a:cs typeface="Tahoma"/>
              </a:rPr>
              <a:t>.The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size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tank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depends</a:t>
            </a:r>
            <a:r>
              <a:rPr dirty="0" sz="2000" spc="-114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upon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availability</a:t>
            </a:r>
            <a:r>
              <a:rPr dirty="0" sz="2000" spc="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raw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material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065"/>
              </a:spcBef>
              <a:tabLst>
                <a:tab pos="546100" algn="l"/>
              </a:tabLst>
            </a:pP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Collect</a:t>
            </a:r>
            <a:r>
              <a:rPr dirty="0" sz="2000" spc="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 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biomass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75" b="1">
                <a:solidFill>
                  <a:srgbClr val="0D0D0D"/>
                </a:solidFill>
                <a:latin typeface="Tahoma"/>
                <a:cs typeface="Tahoma"/>
              </a:rPr>
              <a:t>place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0" b="1">
                <a:solidFill>
                  <a:srgbClr val="0D0D0D"/>
                </a:solidFill>
                <a:latin typeface="Tahoma"/>
                <a:cs typeface="Tahoma"/>
              </a:rPr>
              <a:t>it</a:t>
            </a:r>
            <a:r>
              <a:rPr dirty="0" sz="2000" spc="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under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sun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5" b="1">
                <a:solidFill>
                  <a:srgbClr val="0D0D0D"/>
                </a:solidFill>
                <a:latin typeface="Tahoma"/>
                <a:cs typeface="Tahoma"/>
              </a:rPr>
              <a:t>for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about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8-</a:t>
            </a:r>
            <a:r>
              <a:rPr dirty="0" sz="2000" spc="-155" b="1">
                <a:solidFill>
                  <a:srgbClr val="0D0D0D"/>
                </a:solidFill>
                <a:latin typeface="Tahoma"/>
                <a:cs typeface="Tahoma"/>
              </a:rPr>
              <a:t>12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days.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Now</a:t>
            </a:r>
            <a:r>
              <a:rPr dirty="0" sz="2000" spc="-1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0" b="1">
                <a:solidFill>
                  <a:srgbClr val="0D0D0D"/>
                </a:solidFill>
                <a:latin typeface="Tahoma"/>
                <a:cs typeface="Tahoma"/>
              </a:rPr>
              <a:t>it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to</a:t>
            </a:r>
            <a:r>
              <a:rPr dirty="0" sz="20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required</a:t>
            </a:r>
            <a:r>
              <a:rPr dirty="0" sz="2000" spc="-1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size</a:t>
            </a:r>
            <a:r>
              <a:rPr dirty="0" sz="20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using 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	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cutter</a:t>
            </a:r>
            <a:r>
              <a:rPr dirty="0" sz="20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12700" marR="499745">
              <a:lnSpc>
                <a:spcPct val="100000"/>
              </a:lnSpc>
              <a:spcBef>
                <a:spcPts val="985"/>
              </a:spcBef>
            </a:pPr>
            <a:r>
              <a:rPr dirty="0" sz="2000" spc="-35" b="1">
                <a:solidFill>
                  <a:srgbClr val="0D0D0D"/>
                </a:solidFill>
                <a:latin typeface="Tahoma"/>
                <a:cs typeface="Tahoma"/>
              </a:rPr>
              <a:t>Prepare</a:t>
            </a:r>
            <a:r>
              <a:rPr dirty="0" sz="2000" spc="-1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130" b="1">
                <a:solidFill>
                  <a:srgbClr val="0D0D0D"/>
                </a:solidFill>
                <a:latin typeface="Tahoma"/>
                <a:cs typeface="Tahoma"/>
              </a:rPr>
              <a:t>a</a:t>
            </a:r>
            <a:r>
              <a:rPr dirty="0" sz="2000" spc="-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cow</a:t>
            </a:r>
            <a:r>
              <a:rPr dirty="0" sz="2000" spc="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dung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30" b="1">
                <a:solidFill>
                  <a:srgbClr val="0D0D0D"/>
                </a:solidFill>
                <a:latin typeface="Tahoma"/>
                <a:cs typeface="Tahoma"/>
              </a:rPr>
              <a:t>slurry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sprinkle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0" b="1">
                <a:solidFill>
                  <a:srgbClr val="0D0D0D"/>
                </a:solidFill>
                <a:latin typeface="Tahoma"/>
                <a:cs typeface="Tahoma"/>
              </a:rPr>
              <a:t>it</a:t>
            </a:r>
            <a:r>
              <a:rPr dirty="0" sz="2000" spc="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on</a:t>
            </a:r>
            <a:r>
              <a:rPr dirty="0" sz="20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D0D0D"/>
                </a:solidFill>
                <a:latin typeface="Tahoma"/>
                <a:cs typeface="Tahoma"/>
              </a:rPr>
              <a:t>a </a:t>
            </a:r>
            <a:r>
              <a:rPr dirty="0" sz="2000" spc="55" b="1">
                <a:solidFill>
                  <a:srgbClr val="0D0D0D"/>
                </a:solidFill>
                <a:latin typeface="Tahoma"/>
                <a:cs typeface="Tahoma"/>
              </a:rPr>
              <a:t>heap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25" b="1">
                <a:solidFill>
                  <a:srgbClr val="0D0D0D"/>
                </a:solidFill>
                <a:latin typeface="Tahoma"/>
                <a:cs typeface="Tahoma"/>
              </a:rPr>
              <a:t>for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quick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 decomposition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2000" spc="95" b="1">
                <a:solidFill>
                  <a:srgbClr val="0D0D0D"/>
                </a:solidFill>
                <a:latin typeface="Tahoma"/>
                <a:cs typeface="Tahoma"/>
              </a:rPr>
              <a:t>Add</a:t>
            </a:r>
            <a:r>
              <a:rPr dirty="0" sz="2000" spc="-1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130" b="1">
                <a:solidFill>
                  <a:srgbClr val="0D0D0D"/>
                </a:solidFill>
                <a:latin typeface="Tahoma"/>
                <a:cs typeface="Tahoma"/>
              </a:rPr>
              <a:t>a</a:t>
            </a:r>
            <a:r>
              <a:rPr dirty="0" sz="2000" spc="-1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layer</a:t>
            </a:r>
            <a:r>
              <a:rPr dirty="0" sz="2000" spc="-1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2-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3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inch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soil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at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bottom</a:t>
            </a:r>
            <a:r>
              <a:rPr dirty="0" sz="20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tank.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46150" y="2497137"/>
            <a:ext cx="6015990" cy="276923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 indent="238125">
              <a:lnSpc>
                <a:spcPct val="89600"/>
              </a:lnSpc>
              <a:spcBef>
                <a:spcPts val="340"/>
              </a:spcBef>
            </a:pPr>
            <a:r>
              <a:rPr dirty="0" sz="1700" spc="-40" b="1">
                <a:solidFill>
                  <a:srgbClr val="0D0D0D"/>
                </a:solidFill>
                <a:latin typeface="Tahoma"/>
                <a:cs typeface="Tahoma"/>
              </a:rPr>
              <a:t>Now</a:t>
            </a:r>
            <a:r>
              <a:rPr dirty="0" sz="17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prepare</a:t>
            </a:r>
            <a:r>
              <a:rPr dirty="0" sz="1700" spc="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60" b="1">
                <a:solidFill>
                  <a:srgbClr val="0D0D0D"/>
                </a:solidFill>
                <a:latin typeface="Tahoma"/>
                <a:cs typeface="Tahoma"/>
              </a:rPr>
              <a:t>fine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bedding</a:t>
            </a:r>
            <a:r>
              <a:rPr dirty="0" sz="17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by</a:t>
            </a:r>
            <a:r>
              <a:rPr dirty="0" sz="1700" spc="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adding</a:t>
            </a:r>
            <a:r>
              <a:rPr dirty="0" sz="17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10" b="1">
                <a:solidFill>
                  <a:srgbClr val="0D0D0D"/>
                </a:solidFill>
                <a:latin typeface="Tahoma"/>
                <a:cs typeface="Tahoma"/>
              </a:rPr>
              <a:t>partially </a:t>
            </a:r>
            <a:r>
              <a:rPr dirty="0" sz="1700" spc="60" b="1">
                <a:solidFill>
                  <a:srgbClr val="0D0D0D"/>
                </a:solidFill>
                <a:latin typeface="Tahoma"/>
                <a:cs typeface="Tahoma"/>
              </a:rPr>
              <a:t>decomposed</a:t>
            </a:r>
            <a:r>
              <a:rPr dirty="0" sz="1700" spc="-1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50" b="1">
                <a:solidFill>
                  <a:srgbClr val="0D0D0D"/>
                </a:solidFill>
                <a:latin typeface="Tahoma"/>
                <a:cs typeface="Tahoma"/>
              </a:rPr>
              <a:t>cow</a:t>
            </a:r>
            <a:r>
              <a:rPr dirty="0" sz="1700" spc="-114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dung</a:t>
            </a:r>
            <a:r>
              <a:rPr dirty="0" sz="17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,</a:t>
            </a:r>
            <a:r>
              <a:rPr dirty="0" sz="1700" spc="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20" b="1">
                <a:solidFill>
                  <a:srgbClr val="0D0D0D"/>
                </a:solidFill>
                <a:latin typeface="Tahoma"/>
                <a:cs typeface="Tahoma"/>
              </a:rPr>
              <a:t>dried</a:t>
            </a:r>
            <a:r>
              <a:rPr dirty="0" sz="17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leaves</a:t>
            </a:r>
            <a:r>
              <a:rPr dirty="0" sz="17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17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10" b="1">
                <a:solidFill>
                  <a:srgbClr val="0D0D0D"/>
                </a:solidFill>
                <a:latin typeface="Tahoma"/>
                <a:cs typeface="Tahoma"/>
              </a:rPr>
              <a:t>other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biodegradable</a:t>
            </a:r>
            <a:r>
              <a:rPr dirty="0" sz="17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70" b="1">
                <a:solidFill>
                  <a:srgbClr val="0D0D0D"/>
                </a:solidFill>
                <a:latin typeface="Tahoma"/>
                <a:cs typeface="Tahoma"/>
              </a:rPr>
              <a:t>wastes</a:t>
            </a:r>
            <a:r>
              <a:rPr dirty="0" sz="1700" spc="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35" b="1">
                <a:solidFill>
                  <a:srgbClr val="0D0D0D"/>
                </a:solidFill>
                <a:latin typeface="Tahoma"/>
                <a:cs typeface="Tahoma"/>
              </a:rPr>
              <a:t>collected</a:t>
            </a:r>
            <a:r>
              <a:rPr dirty="0" sz="1700" spc="-1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90" b="1">
                <a:solidFill>
                  <a:srgbClr val="0D0D0D"/>
                </a:solidFill>
                <a:latin typeface="Tahoma"/>
                <a:cs typeface="Tahoma"/>
              </a:rPr>
              <a:t>from</a:t>
            </a:r>
            <a:r>
              <a:rPr dirty="0" sz="1700" spc="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60" b="1">
                <a:solidFill>
                  <a:srgbClr val="0D0D0D"/>
                </a:solidFill>
                <a:latin typeface="Tahoma"/>
                <a:cs typeface="Tahoma"/>
              </a:rPr>
              <a:t>fields</a:t>
            </a:r>
            <a:r>
              <a:rPr dirty="0" sz="17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1700" spc="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20" b="1">
                <a:solidFill>
                  <a:srgbClr val="0D0D0D"/>
                </a:solidFill>
                <a:latin typeface="Tahoma"/>
                <a:cs typeface="Tahoma"/>
              </a:rPr>
              <a:t>kitchen</a:t>
            </a:r>
            <a:r>
              <a:rPr dirty="0" sz="17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. </a:t>
            </a:r>
            <a:r>
              <a:rPr dirty="0" sz="1700" spc="-95" b="1">
                <a:solidFill>
                  <a:srgbClr val="0D0D0D"/>
                </a:solidFill>
                <a:latin typeface="Tahoma"/>
                <a:cs typeface="Tahoma"/>
              </a:rPr>
              <a:t>Distribute</a:t>
            </a:r>
            <a:r>
              <a:rPr dirty="0" sz="1700" spc="-1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30" b="1">
                <a:solidFill>
                  <a:srgbClr val="0D0D0D"/>
                </a:solidFill>
                <a:latin typeface="Tahoma"/>
                <a:cs typeface="Tahoma"/>
              </a:rPr>
              <a:t>them</a:t>
            </a:r>
            <a:r>
              <a:rPr dirty="0" sz="17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evenly</a:t>
            </a:r>
            <a:r>
              <a:rPr dirty="0" sz="1700" spc="-2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on</a:t>
            </a:r>
            <a:r>
              <a:rPr dirty="0" sz="1700" spc="-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1700" spc="-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sand</a:t>
            </a:r>
            <a:r>
              <a:rPr dirty="0" sz="1700" spc="4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10" b="1">
                <a:solidFill>
                  <a:srgbClr val="0D0D0D"/>
                </a:solidFill>
                <a:latin typeface="Tahoma"/>
                <a:cs typeface="Tahoma"/>
              </a:rPr>
              <a:t>layer.</a:t>
            </a:r>
            <a:endParaRPr sz="1700">
              <a:latin typeface="Tahoma"/>
              <a:cs typeface="Tahoma"/>
            </a:endParaRPr>
          </a:p>
          <a:p>
            <a:pPr marL="12700" marR="167640" indent="238125">
              <a:lnSpc>
                <a:spcPts val="1800"/>
              </a:lnSpc>
              <a:spcBef>
                <a:spcPts val="1070"/>
              </a:spcBef>
            </a:pPr>
            <a:r>
              <a:rPr dirty="0" sz="1700" spc="-10" b="1">
                <a:solidFill>
                  <a:srgbClr val="0D0D0D"/>
                </a:solidFill>
                <a:latin typeface="Tahoma"/>
                <a:cs typeface="Tahoma"/>
              </a:rPr>
              <a:t>Continue</a:t>
            </a:r>
            <a:r>
              <a:rPr dirty="0" sz="1700" spc="-1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adding</a:t>
            </a:r>
            <a:r>
              <a:rPr dirty="0" sz="17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35" b="1">
                <a:solidFill>
                  <a:srgbClr val="0D0D0D"/>
                </a:solidFill>
                <a:latin typeface="Tahoma"/>
                <a:cs typeface="Tahoma"/>
              </a:rPr>
              <a:t>both</a:t>
            </a:r>
            <a:r>
              <a:rPr dirty="0" sz="17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2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1700" spc="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70" b="1">
                <a:solidFill>
                  <a:srgbClr val="0D0D0D"/>
                </a:solidFill>
                <a:latin typeface="Tahoma"/>
                <a:cs typeface="Tahoma"/>
              </a:rPr>
              <a:t>chopped</a:t>
            </a:r>
            <a:r>
              <a:rPr dirty="0" sz="1700" spc="-1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biowastes</a:t>
            </a:r>
            <a:r>
              <a:rPr dirty="0" sz="17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25" b="1">
                <a:solidFill>
                  <a:srgbClr val="0D0D0D"/>
                </a:solidFill>
                <a:latin typeface="Tahoma"/>
                <a:cs typeface="Tahoma"/>
              </a:rPr>
              <a:t>and </a:t>
            </a:r>
            <a:r>
              <a:rPr dirty="0" sz="1700" spc="-45" b="1">
                <a:solidFill>
                  <a:srgbClr val="0D0D0D"/>
                </a:solidFill>
                <a:latin typeface="Tahoma"/>
                <a:cs typeface="Tahoma"/>
              </a:rPr>
              <a:t>partially</a:t>
            </a:r>
            <a:r>
              <a:rPr dirty="0" sz="1700" spc="-1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60" b="1">
                <a:solidFill>
                  <a:srgbClr val="0D0D0D"/>
                </a:solidFill>
                <a:latin typeface="Tahoma"/>
                <a:cs typeface="Tahoma"/>
              </a:rPr>
              <a:t>decomposed</a:t>
            </a:r>
            <a:r>
              <a:rPr dirty="0" sz="1700" spc="-1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50" b="1">
                <a:solidFill>
                  <a:srgbClr val="0D0D0D"/>
                </a:solidFill>
                <a:latin typeface="Tahoma"/>
                <a:cs typeface="Tahoma"/>
              </a:rPr>
              <a:t>cow</a:t>
            </a:r>
            <a:r>
              <a:rPr dirty="0" sz="1700" spc="-1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dung</a:t>
            </a:r>
            <a:r>
              <a:rPr dirty="0" sz="1700" spc="-1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10" b="1">
                <a:solidFill>
                  <a:srgbClr val="0D0D0D"/>
                </a:solidFill>
                <a:latin typeface="Tahoma"/>
                <a:cs typeface="Tahoma"/>
              </a:rPr>
              <a:t>layer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75" b="1">
                <a:solidFill>
                  <a:srgbClr val="0D0D0D"/>
                </a:solidFill>
                <a:latin typeface="Tahoma"/>
                <a:cs typeface="Tahoma"/>
              </a:rPr>
              <a:t>wise</a:t>
            </a:r>
            <a:r>
              <a:rPr dirty="0" sz="17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in</a:t>
            </a:r>
            <a:r>
              <a:rPr dirty="0" sz="1700" spc="-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17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45" b="1">
                <a:solidFill>
                  <a:srgbClr val="0D0D0D"/>
                </a:solidFill>
                <a:latin typeface="Tahoma"/>
                <a:cs typeface="Tahoma"/>
              </a:rPr>
              <a:t>tank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  <a:p>
            <a:pPr marL="12700" marR="116839" indent="238125">
              <a:lnSpc>
                <a:spcPts val="1880"/>
              </a:lnSpc>
              <a:spcBef>
                <a:spcPts val="994"/>
              </a:spcBef>
            </a:pP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17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70" b="1">
                <a:solidFill>
                  <a:srgbClr val="0D0D0D"/>
                </a:solidFill>
                <a:latin typeface="Tahoma"/>
                <a:cs typeface="Tahoma"/>
              </a:rPr>
              <a:t>add</a:t>
            </a:r>
            <a:r>
              <a:rPr dirty="0" sz="17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all</a:t>
            </a:r>
            <a:r>
              <a:rPr dirty="0" sz="1700" spc="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17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75" b="1">
                <a:solidFill>
                  <a:srgbClr val="0D0D0D"/>
                </a:solidFill>
                <a:latin typeface="Tahoma"/>
                <a:cs typeface="Tahoma"/>
              </a:rPr>
              <a:t>wastes</a:t>
            </a:r>
            <a:r>
              <a:rPr dirty="0" sz="1700" spc="-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17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70" b="1">
                <a:solidFill>
                  <a:srgbClr val="0D0D0D"/>
                </a:solidFill>
                <a:latin typeface="Tahoma"/>
                <a:cs typeface="Tahoma"/>
              </a:rPr>
              <a:t>earthworm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17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cover</a:t>
            </a:r>
            <a:r>
              <a:rPr dirty="0" sz="1700" spc="-1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140" b="1">
                <a:solidFill>
                  <a:srgbClr val="0D0D0D"/>
                </a:solidFill>
                <a:latin typeface="Tahoma"/>
                <a:cs typeface="Tahoma"/>
              </a:rPr>
              <a:t>it</a:t>
            </a:r>
            <a:r>
              <a:rPr dirty="0" sz="1700" spc="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65" b="1">
                <a:solidFill>
                  <a:srgbClr val="0D0D0D"/>
                </a:solidFill>
                <a:latin typeface="Tahoma"/>
                <a:cs typeface="Tahoma"/>
              </a:rPr>
              <a:t>with </a:t>
            </a:r>
            <a:r>
              <a:rPr dirty="0" sz="1700" spc="-5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17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10" b="1">
                <a:solidFill>
                  <a:srgbClr val="0D0D0D"/>
                </a:solidFill>
                <a:latin typeface="Tahoma"/>
                <a:cs typeface="Tahoma"/>
              </a:rPr>
              <a:t>gunny</a:t>
            </a:r>
            <a:r>
              <a:rPr dirty="0" sz="17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bags</a:t>
            </a:r>
            <a:r>
              <a:rPr dirty="0" sz="17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  <a:p>
            <a:pPr marL="12700" marR="650875" indent="123825">
              <a:lnSpc>
                <a:spcPts val="1880"/>
              </a:lnSpc>
              <a:spcBef>
                <a:spcPts val="894"/>
              </a:spcBef>
            </a:pPr>
            <a:r>
              <a:rPr dirty="0" sz="1700" spc="-75" b="1">
                <a:solidFill>
                  <a:srgbClr val="0D0D0D"/>
                </a:solidFill>
                <a:latin typeface="Tahoma"/>
                <a:cs typeface="Tahoma"/>
              </a:rPr>
              <a:t>Sprinkle</a:t>
            </a:r>
            <a:r>
              <a:rPr dirty="0" sz="1700" spc="-1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75" b="1">
                <a:solidFill>
                  <a:srgbClr val="0D0D0D"/>
                </a:solidFill>
                <a:latin typeface="Tahoma"/>
                <a:cs typeface="Tahoma"/>
              </a:rPr>
              <a:t>water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on</a:t>
            </a:r>
            <a:r>
              <a:rPr dirty="0" sz="1700" spc="-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17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45" b="1">
                <a:solidFill>
                  <a:srgbClr val="0D0D0D"/>
                </a:solidFill>
                <a:latin typeface="Tahoma"/>
                <a:cs typeface="Tahoma"/>
              </a:rPr>
              <a:t>regular</a:t>
            </a:r>
            <a:r>
              <a:rPr dirty="0" sz="1700" spc="-1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40" b="1">
                <a:solidFill>
                  <a:srgbClr val="0D0D0D"/>
                </a:solidFill>
                <a:latin typeface="Tahoma"/>
                <a:cs typeface="Tahoma"/>
              </a:rPr>
              <a:t>basis</a:t>
            </a:r>
            <a:r>
              <a:rPr dirty="0" sz="17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to</a:t>
            </a:r>
            <a:r>
              <a:rPr dirty="0" sz="17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35" b="1">
                <a:solidFill>
                  <a:srgbClr val="0D0D0D"/>
                </a:solidFill>
                <a:latin typeface="Tahoma"/>
                <a:cs typeface="Tahoma"/>
              </a:rPr>
              <a:t>maintain</a:t>
            </a:r>
            <a:r>
              <a:rPr dirty="0" sz="1700" spc="-1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25" b="1">
                <a:solidFill>
                  <a:srgbClr val="0D0D0D"/>
                </a:solidFill>
                <a:latin typeface="Tahoma"/>
                <a:cs typeface="Tahoma"/>
              </a:rPr>
              <a:t>the </a:t>
            </a:r>
            <a:r>
              <a:rPr dirty="0" sz="1700" spc="-65" b="1">
                <a:solidFill>
                  <a:srgbClr val="0D0D0D"/>
                </a:solidFill>
                <a:latin typeface="Tahoma"/>
                <a:cs typeface="Tahoma"/>
              </a:rPr>
              <a:t>moisture</a:t>
            </a:r>
            <a:r>
              <a:rPr dirty="0" sz="1700" spc="-1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17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46150" y="2516187"/>
            <a:ext cx="6117590" cy="21183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76835">
              <a:lnSpc>
                <a:spcPct val="100000"/>
              </a:lnSpc>
              <a:spcBef>
                <a:spcPts val="125"/>
              </a:spcBef>
              <a:tabLst>
                <a:tab pos="342900" algn="l"/>
                <a:tab pos="1238885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Cover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	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tank</a:t>
            </a:r>
            <a:r>
              <a:rPr dirty="0" sz="2000" spc="-114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50" b="1">
                <a:solidFill>
                  <a:srgbClr val="0D0D0D"/>
                </a:solidFill>
                <a:latin typeface="Tahoma"/>
                <a:cs typeface="Tahoma"/>
              </a:rPr>
              <a:t>with</a:t>
            </a:r>
            <a:r>
              <a:rPr dirty="0" sz="2000" spc="-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thatch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roof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to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prevent</a:t>
            </a:r>
            <a:endParaRPr sz="2000">
              <a:latin typeface="Tahoma"/>
              <a:cs typeface="Tahoma"/>
            </a:endParaRPr>
          </a:p>
          <a:p>
            <a:pPr algn="ctr" marR="148590">
              <a:lnSpc>
                <a:spcPct val="100000"/>
              </a:lnSpc>
              <a:spcBef>
                <a:spcPts val="5"/>
              </a:spcBef>
            </a:pP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entry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ants,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5" b="1">
                <a:solidFill>
                  <a:srgbClr val="0D0D0D"/>
                </a:solidFill>
                <a:latin typeface="Tahoma"/>
                <a:cs typeface="Tahoma"/>
              </a:rPr>
              <a:t>lizards,mouse,snakes</a:t>
            </a:r>
            <a:r>
              <a:rPr dirty="0" sz="2000" spc="-1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etc.</a:t>
            </a:r>
            <a:endParaRPr sz="20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105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Protect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compost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5" b="1">
                <a:solidFill>
                  <a:srgbClr val="0D0D0D"/>
                </a:solidFill>
                <a:latin typeface="Tahoma"/>
                <a:cs typeface="Tahoma"/>
              </a:rPr>
              <a:t>from</a:t>
            </a:r>
            <a:r>
              <a:rPr dirty="0" sz="20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rain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water</a:t>
            </a:r>
            <a:r>
              <a:rPr dirty="0" sz="20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direct 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sunshine</a:t>
            </a:r>
            <a:r>
              <a:rPr dirty="0" sz="2000" spc="-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Have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130" b="1">
                <a:solidFill>
                  <a:srgbClr val="0D0D0D"/>
                </a:solidFill>
                <a:latin typeface="Tahoma"/>
                <a:cs typeface="Tahoma"/>
              </a:rPr>
              <a:t>a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frequent</a:t>
            </a:r>
            <a:r>
              <a:rPr dirty="0" sz="20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80" b="1">
                <a:solidFill>
                  <a:srgbClr val="0D0D0D"/>
                </a:solidFill>
                <a:latin typeface="Tahoma"/>
                <a:cs typeface="Tahoma"/>
              </a:rPr>
              <a:t>check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to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avoid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over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heating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Maintain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proper</a:t>
            </a:r>
            <a:r>
              <a:rPr dirty="0" sz="20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moisture</a:t>
            </a:r>
            <a:r>
              <a:rPr dirty="0" sz="20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000" spc="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temperature.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5" y="0"/>
            <a:ext cx="9096375" cy="67532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76274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8240" y="5258008"/>
            <a:ext cx="390664" cy="6228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596" y="2839700"/>
            <a:ext cx="3186355" cy="299235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83482" y="848871"/>
            <a:ext cx="0" cy="4977130"/>
          </a:xfrm>
          <a:custGeom>
            <a:avLst/>
            <a:gdLst/>
            <a:ahLst/>
            <a:cxnLst/>
            <a:rect l="l" t="t" r="r" b="b"/>
            <a:pathLst>
              <a:path w="0" h="4977130">
                <a:moveTo>
                  <a:pt x="0" y="4977073"/>
                </a:moveTo>
                <a:lnTo>
                  <a:pt x="0" y="0"/>
                </a:lnTo>
              </a:path>
            </a:pathLst>
          </a:custGeom>
          <a:ln w="244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1257449" y="699254"/>
          <a:ext cx="6479540" cy="4524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0"/>
                <a:gridCol w="5996940"/>
                <a:gridCol w="216535"/>
              </a:tblGrid>
              <a:tr h="21799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145"/>
                        </a:spcBef>
                        <a:tabLst>
                          <a:tab pos="1064895" algn="l"/>
                          <a:tab pos="1934845" algn="l"/>
                          <a:tab pos="2807335" algn="l"/>
                          <a:tab pos="3656329" algn="l"/>
                          <a:tab pos="4498340" algn="l"/>
                          <a:tab pos="5328920" algn="l"/>
                        </a:tabLst>
                      </a:pPr>
                      <a:r>
                        <a:rPr dirty="0" baseline="-1792" sz="6975" spc="-600" b="1">
                          <a:solidFill>
                            <a:srgbClr val="3A3636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baseline="-1792" sz="6975" b="1">
                          <a:solidFill>
                            <a:srgbClr val="3A3636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4650" spc="-400" b="1">
                          <a:solidFill>
                            <a:srgbClr val="3A3636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4650" b="1">
                          <a:solidFill>
                            <a:srgbClr val="3A3636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4650" spc="-495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4650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4650" spc="-425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4650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4650" spc="-380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4650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4650" spc="-425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4650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4650" spc="-425" b="1">
                          <a:solidFill>
                            <a:srgbClr val="24232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4650">
                        <a:latin typeface="Times New Roman"/>
                        <a:cs typeface="Times New Roman"/>
                      </a:endParaRPr>
                    </a:p>
                    <a:p>
                      <a:pPr marL="354965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dirty="0" sz="3700" spc="-775">
                          <a:solidFill>
                            <a:srgbClr val="242321"/>
                          </a:solidFill>
                          <a:latin typeface="Microsoft Sans Serif"/>
                          <a:cs typeface="Microsoft Sans Serif"/>
                        </a:rPr>
                        <a:t>Air</a:t>
                      </a:r>
                      <a:r>
                        <a:rPr dirty="0" sz="3700" spc="-585">
                          <a:solidFill>
                            <a:srgbClr val="242321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3700" spc="130">
                          <a:solidFill>
                            <a:srgbClr val="242321"/>
                          </a:solidFill>
                          <a:latin typeface="Microsoft Sans Serif"/>
                          <a:cs typeface="Microsoft Sans Serif"/>
                        </a:rPr>
                        <a:t>holes/</a:t>
                      </a:r>
                      <a:endParaRPr sz="37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1454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34442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200">
                        <a:latin typeface="Times New Roman"/>
                        <a:cs typeface="Times New Roman"/>
                      </a:endParaRPr>
                    </a:p>
                    <a:p>
                      <a:pPr marL="574675">
                        <a:lnSpc>
                          <a:spcPts val="4305"/>
                        </a:lnSpc>
                        <a:spcBef>
                          <a:spcPts val="3055"/>
                        </a:spcBef>
                      </a:pPr>
                      <a:r>
                        <a:rPr dirty="0" sz="3750" spc="-855">
                          <a:solidFill>
                            <a:srgbClr val="242321"/>
                          </a:solidFill>
                          <a:latin typeface="Microsoft Sans Serif"/>
                          <a:cs typeface="Microsoft Sans Serif"/>
                        </a:rPr>
                        <a:t>Min.</a:t>
                      </a:r>
                      <a:r>
                        <a:rPr dirty="0" sz="3750" spc="-305">
                          <a:solidFill>
                            <a:srgbClr val="242321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3750" spc="-775">
                          <a:solidFill>
                            <a:srgbClr val="3A3636"/>
                          </a:solidFill>
                          <a:latin typeface="Microsoft Sans Serif"/>
                          <a:cs typeface="Microsoft Sans Serif"/>
                        </a:rPr>
                        <a:t>4-</a:t>
                      </a:r>
                      <a:r>
                        <a:rPr dirty="0" sz="3750" spc="-815">
                          <a:solidFill>
                            <a:srgbClr val="3A3636"/>
                          </a:solidFill>
                          <a:latin typeface="Microsoft Sans Serif"/>
                          <a:cs typeface="Microsoft Sans Serif"/>
                        </a:rPr>
                        <a:t>6"</a:t>
                      </a:r>
                      <a:endParaRPr sz="3750">
                        <a:latin typeface="Microsoft Sans Serif"/>
                        <a:cs typeface="Microsoft Sans Serif"/>
                      </a:endParaRPr>
                    </a:p>
                    <a:p>
                      <a:pPr marL="577850">
                        <a:lnSpc>
                          <a:spcPts val="4305"/>
                        </a:lnSpc>
                      </a:pPr>
                      <a:r>
                        <a:rPr dirty="0" sz="3750" spc="-955">
                          <a:solidFill>
                            <a:srgbClr val="3A3636"/>
                          </a:solidFill>
                          <a:latin typeface="Microsoft Sans Serif"/>
                          <a:cs typeface="Microsoft Sans Serif"/>
                        </a:rPr>
                        <a:t>bedding</a:t>
                      </a:r>
                      <a:endParaRPr sz="375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6" name="object 6" descr=""/>
          <p:cNvSpPr/>
          <p:nvPr/>
        </p:nvSpPr>
        <p:spPr>
          <a:xfrm>
            <a:off x="1980788" y="3083974"/>
            <a:ext cx="0" cy="2543810"/>
          </a:xfrm>
          <a:custGeom>
            <a:avLst/>
            <a:gdLst/>
            <a:ahLst/>
            <a:cxnLst/>
            <a:rect l="l" t="t" r="r" b="b"/>
            <a:pathLst>
              <a:path w="0" h="2543810">
                <a:moveTo>
                  <a:pt x="0" y="2543498"/>
                </a:moveTo>
                <a:lnTo>
                  <a:pt x="0" y="0"/>
                </a:lnTo>
              </a:path>
            </a:pathLst>
          </a:custGeom>
          <a:ln w="30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245241" y="503835"/>
            <a:ext cx="6477000" cy="0"/>
          </a:xfrm>
          <a:custGeom>
            <a:avLst/>
            <a:gdLst/>
            <a:ahLst/>
            <a:cxnLst/>
            <a:rect l="l" t="t" r="r" b="b"/>
            <a:pathLst>
              <a:path w="6477000" h="0">
                <a:moveTo>
                  <a:pt x="0" y="0"/>
                </a:moveTo>
                <a:lnTo>
                  <a:pt x="6476477" y="0"/>
                </a:lnTo>
              </a:path>
            </a:pathLst>
          </a:custGeom>
          <a:ln w="51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928903" y="5798464"/>
            <a:ext cx="2503170" cy="0"/>
          </a:xfrm>
          <a:custGeom>
            <a:avLst/>
            <a:gdLst/>
            <a:ahLst/>
            <a:cxnLst/>
            <a:rect l="l" t="t" r="r" b="b"/>
            <a:pathLst>
              <a:path w="2503170" h="0">
                <a:moveTo>
                  <a:pt x="0" y="0"/>
                </a:moveTo>
                <a:lnTo>
                  <a:pt x="2502691" y="0"/>
                </a:lnTo>
              </a:path>
            </a:pathLst>
          </a:custGeom>
          <a:ln w="610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95818" y="2927763"/>
            <a:ext cx="603250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790">
                <a:solidFill>
                  <a:srgbClr val="242321"/>
                </a:solidFill>
                <a:latin typeface="Arial"/>
                <a:cs typeface="Arial"/>
              </a:rPr>
              <a:t>8-</a:t>
            </a:r>
            <a:r>
              <a:rPr dirty="0" sz="3600" spc="-730">
                <a:solidFill>
                  <a:srgbClr val="242321"/>
                </a:solidFill>
                <a:latin typeface="Arial"/>
                <a:cs typeface="Arial"/>
              </a:rPr>
              <a:t>12''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94397" y="5962607"/>
            <a:ext cx="2683510" cy="582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50" spc="-655" b="1">
                <a:solidFill>
                  <a:srgbClr val="242321"/>
                </a:solidFill>
                <a:latin typeface="Times New Roman"/>
                <a:cs typeface="Times New Roman"/>
              </a:rPr>
              <a:t>Fig.125.</a:t>
            </a:r>
            <a:r>
              <a:rPr dirty="0" sz="3650" spc="-270" b="1">
                <a:solidFill>
                  <a:srgbClr val="242321"/>
                </a:solidFill>
                <a:latin typeface="Times New Roman"/>
                <a:cs typeface="Times New Roman"/>
              </a:rPr>
              <a:t> </a:t>
            </a:r>
            <a:r>
              <a:rPr dirty="0" sz="3650" spc="-900" b="1">
                <a:solidFill>
                  <a:srgbClr val="242321"/>
                </a:solidFill>
                <a:latin typeface="Times New Roman"/>
                <a:cs typeface="Times New Roman"/>
              </a:rPr>
              <a:t>Vermiculture</a:t>
            </a:r>
            <a:r>
              <a:rPr dirty="0" sz="3400" spc="-900" b="1">
                <a:solidFill>
                  <a:srgbClr val="242321"/>
                </a:solidFill>
                <a:latin typeface="Times New Roman"/>
                <a:cs typeface="Times New Roman"/>
              </a:rPr>
              <a:t>bed</a:t>
            </a:r>
            <a:endParaRPr sz="3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310">
                <a:solidFill>
                  <a:srgbClr val="EBEBEB"/>
                </a:solidFill>
              </a:rPr>
              <a:t>RESULTS…….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20750" y="2515869"/>
            <a:ext cx="5991860" cy="149860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81000" marR="30480" indent="-343535">
              <a:lnSpc>
                <a:spcPct val="100800"/>
              </a:lnSpc>
              <a:spcBef>
                <a:spcPts val="80"/>
              </a:spcBef>
            </a:pPr>
            <a:r>
              <a:rPr dirty="0" sz="1950" spc="15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950" spc="125">
                <a:solidFill>
                  <a:srgbClr val="ACD333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114" b="1">
                <a:solidFill>
                  <a:srgbClr val="0D0D0D"/>
                </a:solidFill>
                <a:latin typeface="Tahoma"/>
                <a:cs typeface="Tahoma"/>
              </a:rPr>
              <a:t>After</a:t>
            </a:r>
            <a:r>
              <a:rPr dirty="0" sz="24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85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400" spc="-9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00" b="1">
                <a:solidFill>
                  <a:srgbClr val="0D0D0D"/>
                </a:solidFill>
                <a:latin typeface="Tahoma"/>
                <a:cs typeface="Tahoma"/>
              </a:rPr>
              <a:t>24</a:t>
            </a:r>
            <a:r>
              <a:rPr dirty="0" baseline="26881" sz="2325" spc="-150" b="1">
                <a:solidFill>
                  <a:srgbClr val="0D0D0D"/>
                </a:solidFill>
                <a:latin typeface="Tahoma"/>
                <a:cs typeface="Tahoma"/>
              </a:rPr>
              <a:t>th</a:t>
            </a:r>
            <a:r>
              <a:rPr dirty="0" baseline="26881" sz="2325" spc="284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60" b="1">
                <a:solidFill>
                  <a:srgbClr val="0D0D0D"/>
                </a:solidFill>
                <a:latin typeface="Tahoma"/>
                <a:cs typeface="Tahoma"/>
              </a:rPr>
              <a:t>day</a:t>
            </a:r>
            <a:r>
              <a:rPr dirty="0" sz="24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0D0D0D"/>
                </a:solidFill>
                <a:latin typeface="Tahoma"/>
                <a:cs typeface="Tahoma"/>
              </a:rPr>
              <a:t>,</a:t>
            </a:r>
            <a:r>
              <a:rPr dirty="0" sz="24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0D0D0D"/>
                </a:solidFill>
                <a:latin typeface="Tahoma"/>
                <a:cs typeface="Tahoma"/>
              </a:rPr>
              <a:t>about</a:t>
            </a:r>
            <a:r>
              <a:rPr dirty="0" sz="2400" spc="1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90" b="1">
                <a:solidFill>
                  <a:srgbClr val="0D0D0D"/>
                </a:solidFill>
                <a:latin typeface="Tahoma"/>
                <a:cs typeface="Tahoma"/>
              </a:rPr>
              <a:t>4000</a:t>
            </a:r>
            <a:r>
              <a:rPr dirty="0" sz="2400" spc="-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00" b="1">
                <a:solidFill>
                  <a:srgbClr val="0D0D0D"/>
                </a:solidFill>
                <a:latin typeface="Tahoma"/>
                <a:cs typeface="Tahoma"/>
              </a:rPr>
              <a:t>to</a:t>
            </a:r>
            <a:r>
              <a:rPr dirty="0" sz="2400" spc="-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35" b="1">
                <a:solidFill>
                  <a:srgbClr val="0D0D0D"/>
                </a:solidFill>
                <a:latin typeface="Tahoma"/>
                <a:cs typeface="Tahoma"/>
              </a:rPr>
              <a:t>5000 </a:t>
            </a:r>
            <a:r>
              <a:rPr dirty="0" sz="2400" spc="-65" b="1">
                <a:solidFill>
                  <a:srgbClr val="0D0D0D"/>
                </a:solidFill>
                <a:latin typeface="Tahoma"/>
                <a:cs typeface="Tahoma"/>
              </a:rPr>
              <a:t>new</a:t>
            </a:r>
            <a:r>
              <a:rPr dirty="0" sz="24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30" b="1">
                <a:solidFill>
                  <a:srgbClr val="0D0D0D"/>
                </a:solidFill>
                <a:latin typeface="Tahoma"/>
                <a:cs typeface="Tahoma"/>
              </a:rPr>
              <a:t>worms</a:t>
            </a:r>
            <a:r>
              <a:rPr dirty="0" sz="24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0D0D0D"/>
                </a:solidFill>
                <a:latin typeface="Tahoma"/>
                <a:cs typeface="Tahoma"/>
              </a:rPr>
              <a:t>are</a:t>
            </a:r>
            <a:r>
              <a:rPr dirty="0" sz="2400" spc="-1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30" b="1">
                <a:solidFill>
                  <a:srgbClr val="0D0D0D"/>
                </a:solidFill>
                <a:latin typeface="Tahoma"/>
                <a:cs typeface="Tahoma"/>
              </a:rPr>
              <a:t>introduced</a:t>
            </a:r>
            <a:r>
              <a:rPr dirty="0" sz="2400" spc="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4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0D0D0D"/>
                </a:solidFill>
                <a:latin typeface="Tahoma"/>
                <a:cs typeface="Tahoma"/>
              </a:rPr>
              <a:t>entire </a:t>
            </a:r>
            <a:r>
              <a:rPr dirty="0" sz="2400" spc="-120" b="1">
                <a:solidFill>
                  <a:srgbClr val="0D0D0D"/>
                </a:solidFill>
                <a:latin typeface="Tahoma"/>
                <a:cs typeface="Tahoma"/>
              </a:rPr>
              <a:t>raw</a:t>
            </a:r>
            <a:r>
              <a:rPr dirty="0" sz="24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55" b="1">
                <a:solidFill>
                  <a:srgbClr val="0D0D0D"/>
                </a:solidFill>
                <a:latin typeface="Tahoma"/>
                <a:cs typeface="Tahoma"/>
              </a:rPr>
              <a:t>material</a:t>
            </a:r>
            <a:r>
              <a:rPr dirty="0" sz="2400" spc="-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60" b="1">
                <a:solidFill>
                  <a:srgbClr val="0D0D0D"/>
                </a:solidFill>
                <a:latin typeface="Tahoma"/>
                <a:cs typeface="Tahoma"/>
              </a:rPr>
              <a:t>is</a:t>
            </a:r>
            <a:r>
              <a:rPr dirty="0" sz="24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114" b="1">
                <a:solidFill>
                  <a:srgbClr val="0D0D0D"/>
                </a:solidFill>
                <a:latin typeface="Tahoma"/>
                <a:cs typeface="Tahoma"/>
              </a:rPr>
              <a:t>turned</a:t>
            </a:r>
            <a:r>
              <a:rPr dirty="0" sz="24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0D0D0D"/>
                </a:solidFill>
                <a:latin typeface="Tahoma"/>
                <a:cs typeface="Tahoma"/>
              </a:rPr>
              <a:t>into </a:t>
            </a:r>
            <a:r>
              <a:rPr dirty="0" sz="2400" spc="-40" b="1">
                <a:solidFill>
                  <a:srgbClr val="0D0D0D"/>
                </a:solidFill>
                <a:latin typeface="Tahoma"/>
                <a:cs typeface="Tahoma"/>
              </a:rPr>
              <a:t>vermicompost </a:t>
            </a:r>
            <a:r>
              <a:rPr dirty="0" sz="24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Advantages</a:t>
            </a:r>
            <a:r>
              <a:rPr dirty="0" spc="-10"/>
              <a:t> </a:t>
            </a:r>
            <a:r>
              <a:rPr dirty="0" spc="-25"/>
              <a:t>…….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46150" y="2386393"/>
            <a:ext cx="6176010" cy="3545204"/>
          </a:xfrm>
          <a:prstGeom prst="rect">
            <a:avLst/>
          </a:prstGeom>
        </p:spPr>
        <p:txBody>
          <a:bodyPr wrap="square" lIns="0" tIns="146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Develop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roots</a:t>
            </a:r>
            <a:r>
              <a:rPr dirty="0" sz="20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8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plants.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Improve</a:t>
            </a:r>
            <a:r>
              <a:rPr dirty="0" sz="2000" spc="-1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physical</a:t>
            </a:r>
            <a:r>
              <a:rPr dirty="0" sz="2000" spc="-17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0" b="1">
                <a:solidFill>
                  <a:srgbClr val="0D0D0D"/>
                </a:solidFill>
                <a:latin typeface="Tahoma"/>
                <a:cs typeface="Tahoma"/>
              </a:rPr>
              <a:t>structure</a:t>
            </a:r>
            <a:r>
              <a:rPr dirty="0" sz="2000" spc="-1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soil.</a:t>
            </a:r>
            <a:endParaRPr sz="20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Increase</a:t>
            </a:r>
            <a:r>
              <a:rPr dirty="0" sz="2000" spc="-1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the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45" b="1">
                <a:solidFill>
                  <a:srgbClr val="0D0D0D"/>
                </a:solidFill>
                <a:latin typeface="Tahoma"/>
                <a:cs typeface="Tahoma"/>
              </a:rPr>
              <a:t>fertility</a:t>
            </a:r>
            <a:r>
              <a:rPr dirty="0" sz="2000" spc="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 </a:t>
            </a:r>
            <a:r>
              <a:rPr dirty="0" sz="2000" spc="-75" b="1">
                <a:solidFill>
                  <a:srgbClr val="0D0D0D"/>
                </a:solidFill>
                <a:latin typeface="Tahoma"/>
                <a:cs typeface="Tahoma"/>
              </a:rPr>
              <a:t>water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resistance</a:t>
            </a:r>
            <a:r>
              <a:rPr dirty="0" sz="2000" spc="-1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of</a:t>
            </a:r>
            <a:r>
              <a:rPr dirty="0" sz="2000" spc="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the 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soil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 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Help</a:t>
            </a:r>
            <a:r>
              <a:rPr dirty="0" sz="20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20" b="1">
                <a:solidFill>
                  <a:srgbClr val="0D0D0D"/>
                </a:solidFill>
                <a:latin typeface="Tahoma"/>
                <a:cs typeface="Tahoma"/>
              </a:rPr>
              <a:t>in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5" b="1">
                <a:solidFill>
                  <a:srgbClr val="0D0D0D"/>
                </a:solidFill>
                <a:latin typeface="Tahoma"/>
                <a:cs typeface="Tahoma"/>
              </a:rPr>
              <a:t>germination</a:t>
            </a:r>
            <a:r>
              <a:rPr dirty="0" sz="20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,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plant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5" b="1">
                <a:solidFill>
                  <a:srgbClr val="0D0D0D"/>
                </a:solidFill>
                <a:latin typeface="Tahoma"/>
                <a:cs typeface="Tahoma"/>
              </a:rPr>
              <a:t>growth</a:t>
            </a:r>
            <a:r>
              <a:rPr dirty="0" sz="2000" spc="-1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000" spc="-1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crop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yield</a:t>
            </a:r>
            <a:r>
              <a:rPr dirty="0" sz="2000" spc="-13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355600" marR="64135" indent="-343535">
              <a:lnSpc>
                <a:spcPct val="100000"/>
              </a:lnSpc>
              <a:spcBef>
                <a:spcPts val="105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120" b="1">
                <a:solidFill>
                  <a:srgbClr val="0D0D0D"/>
                </a:solidFill>
                <a:latin typeface="Tahoma"/>
                <a:cs typeface="Tahoma"/>
              </a:rPr>
              <a:t>Soil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55" b="1">
                <a:solidFill>
                  <a:srgbClr val="0D0D0D"/>
                </a:solidFill>
                <a:latin typeface="Tahoma"/>
                <a:cs typeface="Tahoma"/>
              </a:rPr>
              <a:t>with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plant</a:t>
            </a:r>
            <a:r>
              <a:rPr dirty="0" sz="2000" spc="-7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5" b="1">
                <a:solidFill>
                  <a:srgbClr val="0D0D0D"/>
                </a:solidFill>
                <a:latin typeface="Tahoma"/>
                <a:cs typeface="Tahoma"/>
              </a:rPr>
              <a:t>growth</a:t>
            </a:r>
            <a:r>
              <a:rPr dirty="0" sz="2000" spc="-1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5" b="1">
                <a:solidFill>
                  <a:srgbClr val="0D0D0D"/>
                </a:solidFill>
                <a:latin typeface="Tahoma"/>
                <a:cs typeface="Tahoma"/>
              </a:rPr>
              <a:t>hormones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such</a:t>
            </a:r>
            <a:r>
              <a:rPr dirty="0" sz="20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as</a:t>
            </a:r>
            <a:r>
              <a:rPr dirty="0" sz="2000" spc="-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40" b="1">
                <a:solidFill>
                  <a:srgbClr val="0D0D0D"/>
                </a:solidFill>
                <a:latin typeface="Tahoma"/>
                <a:cs typeface="Tahoma"/>
              </a:rPr>
              <a:t>auxins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and</a:t>
            </a:r>
            <a:r>
              <a:rPr dirty="0" sz="2000" spc="1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gibberellic</a:t>
            </a:r>
            <a:r>
              <a:rPr dirty="0" sz="2000" spc="-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65" b="1">
                <a:solidFill>
                  <a:srgbClr val="0D0D0D"/>
                </a:solidFill>
                <a:latin typeface="Tahoma"/>
                <a:cs typeface="Tahoma"/>
              </a:rPr>
              <a:t>acid</a:t>
            </a:r>
            <a:r>
              <a:rPr dirty="0" sz="2000" spc="2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0D0D0D"/>
                </a:solidFill>
                <a:latin typeface="Tahoma"/>
                <a:cs typeface="Tahoma"/>
              </a:rPr>
              <a:t>etc</a:t>
            </a:r>
            <a:r>
              <a:rPr dirty="0" sz="2000" spc="5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0D0D0D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355600" algn="l"/>
              </a:tabLst>
            </a:pPr>
            <a:r>
              <a:rPr dirty="0" sz="1550" spc="95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20" b="1">
                <a:solidFill>
                  <a:srgbClr val="0D0D0D"/>
                </a:solidFill>
                <a:latin typeface="Tahoma"/>
                <a:cs typeface="Tahoma"/>
              </a:rPr>
              <a:t>Also</a:t>
            </a:r>
            <a:r>
              <a:rPr dirty="0" sz="2000" spc="-10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90" b="1">
                <a:solidFill>
                  <a:srgbClr val="0D0D0D"/>
                </a:solidFill>
                <a:latin typeface="Tahoma"/>
                <a:cs typeface="Tahoma"/>
              </a:rPr>
              <a:t>refer</a:t>
            </a:r>
            <a:r>
              <a:rPr dirty="0" sz="2000" spc="-114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0D0D0D"/>
                </a:solidFill>
                <a:latin typeface="Tahoma"/>
                <a:cs typeface="Tahoma"/>
              </a:rPr>
              <a:t>vermiculture.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5"/>
              <a:t>Disadvantages……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6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  <a:tabLst>
                <a:tab pos="355600" algn="l"/>
              </a:tabLst>
            </a:pPr>
            <a:r>
              <a:rPr dirty="0" sz="1550" spc="95" b="0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 b="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pc="-305"/>
              <a:t>It</a:t>
            </a:r>
            <a:r>
              <a:rPr dirty="0" spc="-70"/>
              <a:t> </a:t>
            </a:r>
            <a:r>
              <a:rPr dirty="0" spc="-160"/>
              <a:t>is</a:t>
            </a:r>
            <a:r>
              <a:rPr dirty="0" spc="-55"/>
              <a:t> </a:t>
            </a:r>
            <a:r>
              <a:rPr dirty="0" spc="130"/>
              <a:t>a</a:t>
            </a:r>
            <a:r>
              <a:rPr dirty="0"/>
              <a:t> </a:t>
            </a:r>
            <a:r>
              <a:rPr dirty="0" spc="-90"/>
              <a:t>time</a:t>
            </a:r>
            <a:r>
              <a:rPr dirty="0" spc="-85"/>
              <a:t> </a:t>
            </a:r>
            <a:r>
              <a:rPr dirty="0" spc="-20"/>
              <a:t>consuming</a:t>
            </a:r>
            <a:r>
              <a:rPr dirty="0" spc="15"/>
              <a:t> </a:t>
            </a:r>
            <a:r>
              <a:rPr dirty="0" spc="-10"/>
              <a:t>process</a:t>
            </a:r>
            <a:r>
              <a:rPr dirty="0" spc="-130"/>
              <a:t> </a:t>
            </a:r>
            <a:r>
              <a:rPr dirty="0" spc="-50"/>
              <a:t>.</a:t>
            </a:r>
            <a:endParaRPr sz="1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355600" algn="l"/>
              </a:tabLst>
            </a:pPr>
            <a:r>
              <a:rPr dirty="0" sz="1550" spc="95" b="0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 b="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pc="-305"/>
              <a:t>It</a:t>
            </a:r>
            <a:r>
              <a:rPr dirty="0" spc="-70"/>
              <a:t> </a:t>
            </a:r>
            <a:r>
              <a:rPr dirty="0" spc="-10"/>
              <a:t>release</a:t>
            </a:r>
            <a:r>
              <a:rPr dirty="0" spc="-120"/>
              <a:t> </a:t>
            </a:r>
            <a:r>
              <a:rPr dirty="0" spc="130"/>
              <a:t>a</a:t>
            </a:r>
            <a:r>
              <a:rPr dirty="0" spc="-60"/>
              <a:t> </a:t>
            </a:r>
            <a:r>
              <a:rPr dirty="0" spc="-35"/>
              <a:t>very</a:t>
            </a:r>
            <a:r>
              <a:rPr dirty="0" spc="-114"/>
              <a:t> </a:t>
            </a:r>
            <a:r>
              <a:rPr dirty="0" spc="-70"/>
              <a:t>foul</a:t>
            </a:r>
            <a:r>
              <a:rPr dirty="0" spc="-20"/>
              <a:t> </a:t>
            </a:r>
            <a:r>
              <a:rPr dirty="0" spc="-30"/>
              <a:t>odour</a:t>
            </a:r>
            <a:r>
              <a:rPr dirty="0" spc="-114"/>
              <a:t> </a:t>
            </a:r>
            <a:r>
              <a:rPr dirty="0" spc="-50"/>
              <a:t>.</a:t>
            </a:r>
            <a:endParaRPr sz="1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 b="0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 b="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pc="70"/>
              <a:t>Care</a:t>
            </a:r>
            <a:r>
              <a:rPr dirty="0" spc="-160"/>
              <a:t> </a:t>
            </a:r>
            <a:r>
              <a:rPr dirty="0" spc="-45"/>
              <a:t>should</a:t>
            </a:r>
            <a:r>
              <a:rPr dirty="0" spc="-35"/>
              <a:t> </a:t>
            </a:r>
            <a:r>
              <a:rPr dirty="0" spc="90"/>
              <a:t>be</a:t>
            </a:r>
            <a:r>
              <a:rPr dirty="0" spc="-95"/>
              <a:t> </a:t>
            </a:r>
            <a:r>
              <a:rPr dirty="0" spc="-25"/>
              <a:t>taken</a:t>
            </a:r>
            <a:r>
              <a:rPr dirty="0" spc="-155"/>
              <a:t> </a:t>
            </a:r>
            <a:r>
              <a:rPr dirty="0" spc="-10"/>
              <a:t>very</a:t>
            </a:r>
            <a:r>
              <a:rPr dirty="0" spc="-55"/>
              <a:t> </a:t>
            </a:r>
            <a:r>
              <a:rPr dirty="0" spc="-40"/>
              <a:t>carefully</a:t>
            </a:r>
            <a:r>
              <a:rPr dirty="0" spc="-114"/>
              <a:t> </a:t>
            </a:r>
            <a:r>
              <a:rPr dirty="0" spc="-50"/>
              <a:t>.</a:t>
            </a:r>
            <a:endParaRPr sz="1550">
              <a:latin typeface="Lucida Sans Unicode"/>
              <a:cs typeface="Lucida Sans Unicode"/>
            </a:endParaRPr>
          </a:p>
          <a:p>
            <a:pPr marL="355600" marR="297180" indent="-343535">
              <a:lnSpc>
                <a:spcPct val="1000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550" spc="95" b="0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 b="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pc="-125"/>
              <a:t>The</a:t>
            </a:r>
            <a:r>
              <a:rPr dirty="0" spc="-25"/>
              <a:t> </a:t>
            </a:r>
            <a:r>
              <a:rPr dirty="0" spc="-45"/>
              <a:t>bin</a:t>
            </a:r>
            <a:r>
              <a:rPr dirty="0" spc="-100"/>
              <a:t> </a:t>
            </a:r>
            <a:r>
              <a:rPr dirty="0" spc="-50"/>
              <a:t>should</a:t>
            </a:r>
            <a:r>
              <a:rPr dirty="0" spc="-95"/>
              <a:t> </a:t>
            </a:r>
            <a:r>
              <a:rPr dirty="0" spc="-70"/>
              <a:t>not</a:t>
            </a:r>
            <a:r>
              <a:rPr dirty="0" spc="-80"/>
              <a:t> </a:t>
            </a:r>
            <a:r>
              <a:rPr dirty="0" spc="90"/>
              <a:t>be</a:t>
            </a:r>
            <a:r>
              <a:rPr dirty="0" spc="-120"/>
              <a:t> </a:t>
            </a:r>
            <a:r>
              <a:rPr dirty="0" spc="-40"/>
              <a:t>too</a:t>
            </a:r>
            <a:r>
              <a:rPr dirty="0" spc="-110"/>
              <a:t> </a:t>
            </a:r>
            <a:r>
              <a:rPr dirty="0"/>
              <a:t>dry</a:t>
            </a:r>
            <a:r>
              <a:rPr dirty="0" spc="-70"/>
              <a:t> </a:t>
            </a:r>
            <a:r>
              <a:rPr dirty="0" spc="-90"/>
              <a:t>or</a:t>
            </a:r>
            <a:r>
              <a:rPr dirty="0" spc="-55"/>
              <a:t> </a:t>
            </a:r>
            <a:r>
              <a:rPr dirty="0" spc="-40"/>
              <a:t>too</a:t>
            </a:r>
            <a:r>
              <a:rPr dirty="0" spc="-105"/>
              <a:t> </a:t>
            </a:r>
            <a:r>
              <a:rPr dirty="0" spc="-95"/>
              <a:t>wet</a:t>
            </a:r>
            <a:r>
              <a:rPr dirty="0" spc="-70"/>
              <a:t> </a:t>
            </a:r>
            <a:r>
              <a:rPr dirty="0"/>
              <a:t>.</a:t>
            </a:r>
            <a:r>
              <a:rPr dirty="0" spc="-60"/>
              <a:t> </a:t>
            </a:r>
            <a:r>
              <a:rPr dirty="0" spc="-75"/>
              <a:t>The </a:t>
            </a:r>
            <a:r>
              <a:rPr dirty="0" spc="-100"/>
              <a:t>moisture</a:t>
            </a:r>
            <a:r>
              <a:rPr dirty="0" spc="-85"/>
              <a:t> </a:t>
            </a:r>
            <a:r>
              <a:rPr dirty="0" spc="-35"/>
              <a:t>levels</a:t>
            </a:r>
            <a:r>
              <a:rPr dirty="0" spc="-30"/>
              <a:t> </a:t>
            </a:r>
            <a:r>
              <a:rPr dirty="0" spc="-50"/>
              <a:t>should</a:t>
            </a:r>
            <a:r>
              <a:rPr dirty="0" spc="-75"/>
              <a:t> </a:t>
            </a:r>
            <a:r>
              <a:rPr dirty="0" spc="90"/>
              <a:t>be</a:t>
            </a:r>
            <a:r>
              <a:rPr dirty="0" spc="-105"/>
              <a:t> </a:t>
            </a:r>
            <a:r>
              <a:rPr dirty="0" spc="-10"/>
              <a:t>monitored periodically</a:t>
            </a:r>
            <a:r>
              <a:rPr dirty="0" spc="-114"/>
              <a:t> </a:t>
            </a:r>
            <a:r>
              <a:rPr dirty="0" spc="-50"/>
              <a:t>.</a:t>
            </a:r>
            <a:endParaRPr sz="1550">
              <a:latin typeface="Lucida Sans Unicode"/>
              <a:cs typeface="Lucida Sans Unicode"/>
            </a:endParaRPr>
          </a:p>
          <a:p>
            <a:pPr marL="355600" marR="5080" indent="-343535">
              <a:lnSpc>
                <a:spcPct val="100000"/>
              </a:lnSpc>
              <a:spcBef>
                <a:spcPts val="1060"/>
              </a:spcBef>
              <a:tabLst>
                <a:tab pos="355600" algn="l"/>
              </a:tabLst>
            </a:pPr>
            <a:r>
              <a:rPr dirty="0" sz="1550" spc="95" b="0">
                <a:solidFill>
                  <a:srgbClr val="ACD333"/>
                </a:solidFill>
                <a:latin typeface="Lucida Sans Unicode"/>
                <a:cs typeface="Lucida Sans Unicode"/>
              </a:rPr>
              <a:t>▶</a:t>
            </a:r>
            <a:r>
              <a:rPr dirty="0" sz="1550" b="0">
                <a:solidFill>
                  <a:srgbClr val="ACD333"/>
                </a:solidFill>
                <a:latin typeface="Lucida Sans Unicode"/>
                <a:cs typeface="Lucida Sans Unicode"/>
              </a:rPr>
              <a:t>	</a:t>
            </a:r>
            <a:r>
              <a:rPr dirty="0" spc="-100"/>
              <a:t>They</a:t>
            </a:r>
            <a:r>
              <a:rPr dirty="0" spc="-40"/>
              <a:t> </a:t>
            </a:r>
            <a:r>
              <a:rPr dirty="0" spc="-120"/>
              <a:t>nurture</a:t>
            </a:r>
            <a:r>
              <a:rPr dirty="0" spc="-80"/>
              <a:t> </a:t>
            </a:r>
            <a:r>
              <a:rPr dirty="0" spc="-70"/>
              <a:t>the</a:t>
            </a:r>
            <a:r>
              <a:rPr dirty="0" spc="-85"/>
              <a:t> </a:t>
            </a:r>
            <a:r>
              <a:rPr dirty="0" spc="-95"/>
              <a:t>growth</a:t>
            </a:r>
            <a:r>
              <a:rPr dirty="0" spc="-150"/>
              <a:t> </a:t>
            </a:r>
            <a:r>
              <a:rPr dirty="0" spc="-50"/>
              <a:t>of</a:t>
            </a:r>
            <a:r>
              <a:rPr dirty="0" spc="-30"/>
              <a:t> </a:t>
            </a:r>
            <a:r>
              <a:rPr dirty="0" spc="-40"/>
              <a:t>the</a:t>
            </a:r>
            <a:r>
              <a:rPr dirty="0" spc="-5"/>
              <a:t> </a:t>
            </a:r>
            <a:r>
              <a:rPr dirty="0" spc="-75"/>
              <a:t>pests</a:t>
            </a:r>
            <a:r>
              <a:rPr dirty="0" spc="-130"/>
              <a:t> </a:t>
            </a:r>
            <a:r>
              <a:rPr dirty="0" spc="-25"/>
              <a:t>and </a:t>
            </a:r>
            <a:r>
              <a:rPr dirty="0" spc="-20"/>
              <a:t>pathogens</a:t>
            </a:r>
            <a:r>
              <a:rPr dirty="0" spc="-85"/>
              <a:t> </a:t>
            </a:r>
            <a:r>
              <a:rPr dirty="0"/>
              <a:t>such</a:t>
            </a:r>
            <a:r>
              <a:rPr dirty="0" spc="-25"/>
              <a:t> </a:t>
            </a:r>
            <a:r>
              <a:rPr dirty="0"/>
              <a:t>as </a:t>
            </a:r>
            <a:r>
              <a:rPr dirty="0" spc="-175"/>
              <a:t>fruit</a:t>
            </a:r>
            <a:r>
              <a:rPr dirty="0" spc="-5"/>
              <a:t> </a:t>
            </a:r>
            <a:r>
              <a:rPr dirty="0" spc="-100"/>
              <a:t>fles</a:t>
            </a:r>
            <a:r>
              <a:rPr dirty="0" spc="5"/>
              <a:t> </a:t>
            </a:r>
            <a:r>
              <a:rPr dirty="0"/>
              <a:t>and</a:t>
            </a:r>
            <a:r>
              <a:rPr dirty="0" spc="5"/>
              <a:t> </a:t>
            </a:r>
            <a:r>
              <a:rPr dirty="0"/>
              <a:t>centipede</a:t>
            </a:r>
            <a:r>
              <a:rPr dirty="0" spc="-30"/>
              <a:t> </a:t>
            </a:r>
            <a:r>
              <a:rPr dirty="0" spc="-25"/>
              <a:t>and </a:t>
            </a:r>
            <a:r>
              <a:rPr dirty="0" spc="-120"/>
              <a:t>flies</a:t>
            </a:r>
            <a:r>
              <a:rPr dirty="0" spc="-10"/>
              <a:t> </a:t>
            </a:r>
            <a:r>
              <a:rPr dirty="0" spc="-50"/>
              <a:t>.</a:t>
            </a:r>
            <a:endParaRPr sz="1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6150" y="3892232"/>
            <a:ext cx="523240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5400" spc="-800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Verdana"/>
                <a:cs typeface="Verdana"/>
              </a:rPr>
              <a:t>THANK</a:t>
            </a:r>
            <a:r>
              <a:rPr dirty="0" u="sng" sz="5400" spc="-254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Verdana"/>
                <a:cs typeface="Verdana"/>
              </a:rPr>
              <a:t> </a:t>
            </a:r>
            <a:r>
              <a:rPr dirty="0" u="sng" sz="5400" spc="-490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Verdana"/>
                <a:cs typeface="Verdana"/>
              </a:rPr>
              <a:t>YOU……</a:t>
            </a:r>
            <a:endParaRPr sz="5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2022-07-17T16:54:18Z</dcterms:created>
  <dcterms:modified xsi:type="dcterms:W3CDTF">2022-07-17T16:54:18Z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2022-02-28T00:00:00Z</vt:filetime>
  </property>
  <property fmtid="{D5CDD505-2E9C-101B-9397-08002B2CF9AE}" pid="3" name="LastSaved">
    <vt:filetime>2022-07-17T00:00:00Z</vt:filetime>
  </property>
</Properties>
</file>